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  <p:sldMasterId id="2147483671" r:id="rId5"/>
    <p:sldMasterId id="2147483692" r:id="rId6"/>
    <p:sldMasterId id="2147483712" r:id="rId7"/>
    <p:sldMasterId id="2147483725" r:id="rId8"/>
  </p:sldMasterIdLst>
  <p:notesMasterIdLst>
    <p:notesMasterId r:id="rId38"/>
  </p:notesMasterIdLst>
  <p:sldIdLst>
    <p:sldId id="585" r:id="rId9"/>
    <p:sldId id="586" r:id="rId10"/>
    <p:sldId id="581" r:id="rId11"/>
    <p:sldId id="587" r:id="rId12"/>
    <p:sldId id="363" r:id="rId13"/>
    <p:sldId id="591" r:id="rId14"/>
    <p:sldId id="555" r:id="rId15"/>
    <p:sldId id="624" r:id="rId16"/>
    <p:sldId id="589" r:id="rId17"/>
    <p:sldId id="583" r:id="rId18"/>
    <p:sldId id="620" r:id="rId19"/>
    <p:sldId id="623" r:id="rId20"/>
    <p:sldId id="625" r:id="rId21"/>
    <p:sldId id="592" r:id="rId22"/>
    <p:sldId id="615" r:id="rId23"/>
    <p:sldId id="619" r:id="rId24"/>
    <p:sldId id="582" r:id="rId25"/>
    <p:sldId id="621" r:id="rId26"/>
    <p:sldId id="622" r:id="rId27"/>
    <p:sldId id="628" r:id="rId28"/>
    <p:sldId id="256" r:id="rId29"/>
    <p:sldId id="626" r:id="rId30"/>
    <p:sldId id="578" r:id="rId31"/>
    <p:sldId id="291" r:id="rId32"/>
    <p:sldId id="267" r:id="rId33"/>
    <p:sldId id="584" r:id="rId34"/>
    <p:sldId id="577" r:id="rId35"/>
    <p:sldId id="579" r:id="rId36"/>
    <p:sldId id="627" r:id="rId37"/>
  </p:sldIdLst>
  <p:sldSz cx="12192000" cy="6858000"/>
  <p:notesSz cx="6669088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43" roundtripDataSignature="AMtx7mh3YP3xexYcFoahXa2ehi0H5V4Z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  <a:srgbClr val="1C1E20"/>
    <a:srgbClr val="3A9FB5"/>
    <a:srgbClr val="A7D9E7"/>
    <a:srgbClr val="397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394" y="67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customschemas.google.com/relationships/presentationmetadata" Target="metadata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notesMaster" Target="notesMasters/notesMaster1.xml"/><Relationship Id="rId4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/>
              <a:t>budgetary resources  (EUR Billion)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934-4069-8CF1-D979741C149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934-4069-8CF1-D979741C1493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0934-4069-8CF1-D979741C1493}"/>
              </c:ext>
            </c:extLst>
          </c:dPt>
          <c:dLbls>
            <c:dLbl>
              <c:idx val="0"/>
              <c:layout>
                <c:manualLayout>
                  <c:x val="-8.5703864355751568E-3"/>
                  <c:y val="-0.1178166226857298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63E13B8-F277-43C1-9494-D8E0D7AD3EE2}" type="CATEGORYNAME">
                      <a:rPr lang="en-US" sz="1600" smtClean="0"/>
                      <a:pPr>
                        <a:defRPr sz="1600"/>
                      </a:pPr>
                      <a:t>[CATEGORY NAME]</a:t>
                    </a:fld>
                    <a:r>
                      <a:rPr lang="en-US" sz="1600" baseline="0"/>
                      <a:t> </a:t>
                    </a:r>
                    <a:fld id="{58844DDE-A63F-4DDA-B621-BCA408B93273}" type="VALUE">
                      <a:rPr lang="en-US" sz="1600" baseline="0" smtClean="0"/>
                      <a:pPr>
                        <a:defRPr sz="1600"/>
                      </a:pPr>
                      <a:t>[VALUE]</a:t>
                    </a:fld>
                    <a:endParaRPr lang="en-US" sz="1600" baseline="0"/>
                  </a:p>
                  <a:p>
                    <a:pPr>
                      <a:defRPr sz="1600"/>
                    </a:pPr>
                    <a:fld id="{2CDF17EA-16CE-453A-8EA9-821E2B61E6E9}" type="PERCENTAGE">
                      <a:rPr lang="en-US" sz="1600" baseline="0" smtClean="0"/>
                      <a:pPr>
                        <a:defRPr sz="1600"/>
                      </a:pPr>
                      <a:t>[PERCENTAGE]</a:t>
                    </a:fld>
                    <a:endParaRPr lang="en-I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934-4069-8CF1-D979741C1493}"/>
                </c:ext>
              </c:extLst>
            </c:dLbl>
            <c:dLbl>
              <c:idx val="1"/>
              <c:layout>
                <c:manualLayout>
                  <c:x val="-0.12163445214681771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97C7EDA-389A-4E54-9F6A-27235C9DED49}" type="CATEGORYNAME">
                      <a:rPr lang="en-US" sz="1600" smtClean="0"/>
                      <a:pPr>
                        <a:defRPr sz="1600">
                          <a:solidFill>
                            <a:schemeClr val="accent2"/>
                          </a:solidFill>
                        </a:defRPr>
                      </a:pPr>
                      <a:t>[CATEGORY NAME]</a:t>
                    </a:fld>
                    <a:r>
                      <a:rPr lang="en-US" sz="1600" baseline="0"/>
                      <a:t> </a:t>
                    </a:r>
                    <a:fld id="{FBE19849-54FF-444A-8E14-4F1D17B76606}" type="VALUE">
                      <a:rPr lang="en-US" sz="1600" baseline="0" smtClean="0"/>
                      <a:pPr>
                        <a:defRPr sz="1600">
                          <a:solidFill>
                            <a:schemeClr val="accent2"/>
                          </a:solidFill>
                        </a:defRPr>
                      </a:pPr>
                      <a:t>[VALUE]</a:t>
                    </a:fld>
                    <a:endParaRPr lang="en-US" sz="1600" baseline="0"/>
                  </a:p>
                  <a:p>
                    <a:pPr>
                      <a:defRPr sz="1600">
                        <a:solidFill>
                          <a:schemeClr val="accent2"/>
                        </a:solidFill>
                      </a:defRPr>
                    </a:pPr>
                    <a:r>
                      <a:rPr lang="en-US" sz="1600" baseline="0"/>
                      <a:t> </a:t>
                    </a:r>
                    <a:fld id="{6EAF9D23-2DCC-49E7-857B-C24D023166E9}" type="PERCENTAGE">
                      <a:rPr lang="en-US" sz="1600" baseline="0"/>
                      <a:pPr>
                        <a:defRPr sz="1600">
                          <a:solidFill>
                            <a:schemeClr val="accent2"/>
                          </a:solidFill>
                        </a:defRPr>
                      </a:pPr>
                      <a:t>[PERCENTAGE]</a:t>
                    </a:fld>
                    <a:endParaRPr lang="en-US" sz="16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934-4069-8CF1-D979741C1493}"/>
                </c:ext>
              </c:extLst>
            </c:dLbl>
            <c:dLbl>
              <c:idx val="2"/>
              <c:layout>
                <c:manualLayout>
                  <c:x val="4.5708727656400827E-2"/>
                  <c:y val="-0.1111224963967679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37076EC-C8D5-4E28-B3CE-79DCD824047B}" type="CATEGORYNAME">
                      <a:rPr lang="en-US" sz="1600" smtClean="0"/>
                      <a:pPr>
                        <a:defRPr sz="1600">
                          <a:solidFill>
                            <a:schemeClr val="accent2"/>
                          </a:solidFill>
                        </a:defRPr>
                      </a:pPr>
                      <a:t>[CATEGORY NAME]</a:t>
                    </a:fld>
                    <a:r>
                      <a:rPr lang="en-US" sz="1600" baseline="0"/>
                      <a:t> </a:t>
                    </a:r>
                    <a:fld id="{14E7A707-DE87-40E7-B891-4D6A49C6E3DC}" type="VALUE">
                      <a:rPr lang="en-US" sz="1600" baseline="0" smtClean="0"/>
                      <a:pPr>
                        <a:defRPr sz="1600">
                          <a:solidFill>
                            <a:schemeClr val="accent2"/>
                          </a:solidFill>
                        </a:defRPr>
                      </a:pPr>
                      <a:t>[VALUE]</a:t>
                    </a:fld>
                    <a:endParaRPr lang="en-US" sz="1600" baseline="0"/>
                  </a:p>
                  <a:p>
                    <a:pPr>
                      <a:defRPr sz="1600">
                        <a:solidFill>
                          <a:schemeClr val="accent2"/>
                        </a:solidFill>
                      </a:defRPr>
                    </a:pPr>
                    <a:r>
                      <a:rPr lang="en-US" sz="1600" baseline="0"/>
                      <a:t> </a:t>
                    </a:r>
                    <a:fld id="{4C8E9DF5-BF18-4E9C-80F2-863747479B6E}" type="PERCENTAGE">
                      <a:rPr lang="en-US" sz="1600" baseline="0"/>
                      <a:pPr>
                        <a:defRPr sz="1600">
                          <a:solidFill>
                            <a:schemeClr val="accent2"/>
                          </a:solidFill>
                        </a:defRPr>
                      </a:pPr>
                      <a:t>[PERCENTAGE]</a:t>
                    </a:fld>
                    <a:endParaRPr lang="en-US" sz="16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44878176230764"/>
                      <c:h val="0.1960040177408051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934-4069-8CF1-D979741C14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Sheet1!$D$2:$D$4</c:f>
              <c:strCache>
                <c:ptCount val="3"/>
                <c:pt idx="0">
                  <c:v>Member States Programmes</c:v>
                </c:pt>
                <c:pt idx="1">
                  <c:v>Mid-Term Review</c:v>
                </c:pt>
                <c:pt idx="2">
                  <c:v>Thematic Facility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5.14</c:v>
                </c:pt>
                <c:pt idx="1">
                  <c:v>1</c:v>
                </c:pt>
                <c:pt idx="2">
                  <c:v>4.8099999999999996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934-4069-8CF1-D979741C1493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0934-4069-8CF1-D979741C149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0934-4069-8CF1-D979741C1493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C-0934-4069-8CF1-D979741C149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8-0934-4069-8CF1-D979741C149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A-0934-4069-8CF1-D979741C149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C-0934-4069-8CF1-D979741C1493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Sheet1!$D$2:$D$4</c:f>
              <c:strCache>
                <c:ptCount val="3"/>
                <c:pt idx="0">
                  <c:v>Member States Programmes</c:v>
                </c:pt>
                <c:pt idx="1">
                  <c:v>Mid-Term Review</c:v>
                </c:pt>
                <c:pt idx="2">
                  <c:v>Thematic Facility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46.94063926940639</c:v>
                </c:pt>
                <c:pt idx="1">
                  <c:v>9.1324200913242013</c:v>
                </c:pt>
                <c:pt idx="2">
                  <c:v>43.926940639269404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934-4069-8CF1-D979741C14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373359008546273E-2"/>
          <c:y val="1.2727511789484149E-2"/>
          <c:w val="0.96598874220063058"/>
          <c:h val="0.9439989481262697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7F5-4D77-B7FA-6C3B7988F6A2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7F5-4D77-B7FA-6C3B7988F6A2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7F5-4D77-B7FA-6C3B7988F6A2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7F5-4D77-B7FA-6C3B7988F6A2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7F5-4D77-B7FA-6C3B7988F6A2}"/>
              </c:ext>
            </c:extLst>
          </c:dPt>
          <c:dLbls>
            <c:dLbl>
              <c:idx val="0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B5296E76-3B8F-4F14-B2BC-9736EBA57993}" type="CATEGORYNAME">
                      <a:rPr lang="en-US" smtClean="0"/>
                      <a:pPr>
                        <a:defRPr/>
                      </a:pPr>
                      <a:t>[CATEGORY NAME]</a:t>
                    </a:fld>
                    <a:r>
                      <a:rPr lang="en-US" baseline="0"/>
                      <a:t> </a:t>
                    </a:r>
                    <a:fld id="{766B46F6-E7E2-4EC3-A2E5-53A7DFD8F90E}" type="VALUE">
                      <a:rPr lang="en-US" baseline="0" smtClean="0"/>
                      <a:pPr>
                        <a:defRPr/>
                      </a:pPr>
                      <a:t>[VALUE]</a:t>
                    </a:fld>
                    <a:r>
                      <a:rPr lang="en-US" baseline="0"/>
                      <a:t> </a:t>
                    </a:r>
                  </a:p>
                  <a:p>
                    <a:pPr>
                      <a:defRPr/>
                    </a:pPr>
                    <a:fld id="{5F9B9F82-95CA-4568-8C71-32FDEFB541DB}" type="PERCENTAGE">
                      <a:rPr lang="en-US" baseline="0" smtClean="0"/>
                      <a:pPr>
                        <a:defRPr/>
                      </a:pPr>
                      <a:t>[PERCENTAGE]</a:t>
                    </a:fld>
                    <a:endParaRPr lang="en-IE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7F5-4D77-B7FA-6C3B7988F6A2}"/>
                </c:ext>
              </c:extLst>
            </c:dLbl>
            <c:dLbl>
              <c:idx val="1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928402C9-94E7-4714-BBED-52253E8C5508}" type="CATEGORYNAME">
                      <a:rPr lang="en-US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 </a:t>
                    </a:r>
                    <a:fld id="{612B04E7-796A-4AF5-AB48-65A130C44044}" type="VALUE">
                      <a:rPr lang="en-US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r>
                      <a:rPr lang="en-US" baseline="0"/>
                      <a:t> </a:t>
                    </a: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fld id="{7DAC69CD-014F-4BD4-8B08-377C87463150}" type="PERCENTAGE">
                      <a:rPr lang="en-US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IE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7F5-4D77-B7FA-6C3B7988F6A2}"/>
                </c:ext>
              </c:extLst>
            </c:dLbl>
            <c:dLbl>
              <c:idx val="2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41C13B0D-EDA5-4A85-A5F0-8FA291F99C1E}" type="CATEGORYNAME">
                      <a:rPr lang="en-US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 </a:t>
                    </a:r>
                    <a:fld id="{51038601-5AAC-47D4-9282-914141982E64}" type="VALUE">
                      <a:rPr lang="en-US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r>
                      <a:rPr lang="en-US" baseline="0"/>
                      <a:t> </a:t>
                    </a: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fld id="{DBA77546-0982-4E41-BFE1-1478E07F84EC}" type="PERCENTAGE">
                      <a:rPr lang="en-US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IE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7F5-4D77-B7FA-6C3B7988F6A2}"/>
                </c:ext>
              </c:extLst>
            </c:dLbl>
            <c:dLbl>
              <c:idx val="3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1A91B7D9-96EF-4AF8-92E9-ECC882FB96A5}" type="CATEGORYNAME">
                      <a:rPr lang="en-US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 </a:t>
                    </a:r>
                    <a:fld id="{AD12F3FA-A5EA-4A7A-AE53-52345F5D548E}" type="VALUE">
                      <a:rPr lang="en-US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aseline="0"/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en-US" baseline="0"/>
                      <a:t> (</a:t>
                    </a:r>
                    <a:fld id="{27D10894-FE6D-4F4D-BD93-5AAA5A398CDF}" type="PERCENTAGE">
                      <a:rPr lang="en-US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r>
                      <a:rPr lang="en-US" baseline="0"/>
                      <a:t>)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7F5-4D77-B7FA-6C3B7988F6A2}"/>
                </c:ext>
              </c:extLst>
            </c:dLbl>
            <c:dLbl>
              <c:idx val="4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8D5D5E6C-D5EC-4450-B06A-09AF49F7FCE5}" type="CATEGORYNAME">
                      <a:rPr lang="en-US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 </a:t>
                    </a:r>
                    <a:fld id="{87E5A2E1-C02F-4B37-816B-25E8F9389ACC}" type="VALUE">
                      <a:rPr lang="en-US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aseline="0"/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en-US" baseline="0"/>
                      <a:t> </a:t>
                    </a:r>
                    <a:fld id="{1D3CB003-E0E6-4C69-B89A-3C4BB1668720}" type="PERCENTAG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7F5-4D77-B7FA-6C3B7988F6A2}"/>
                </c:ext>
              </c:extLst>
            </c:dLbl>
            <c:spPr>
              <a:solidFill>
                <a:srgbClr val="FFFFFF">
                  <a:alpha val="90000"/>
                </a:srgbClr>
              </a:solidFill>
              <a:ln w="12700" cap="flat" cmpd="sng" algn="ctr">
                <a:solidFill>
                  <a:srgbClr val="1E858B"/>
                </a:solidFill>
                <a:round/>
              </a:ln>
              <a:effectLst>
                <a:outerShdw blurRad="50800" dist="38100" dir="2700000" algn="tl" rotWithShape="0">
                  <a:srgbClr val="1E858B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Sheet1!$D$29:$D$33</c:f>
              <c:strCache>
                <c:ptCount val="5"/>
                <c:pt idx="0">
                  <c:v>SO1</c:v>
                </c:pt>
                <c:pt idx="1">
                  <c:v>SO2</c:v>
                </c:pt>
                <c:pt idx="2">
                  <c:v>SO3</c:v>
                </c:pt>
                <c:pt idx="3">
                  <c:v>SO4 </c:v>
                </c:pt>
                <c:pt idx="4">
                  <c:v>Technical Assistance</c:v>
                </c:pt>
              </c:strCache>
            </c:strRef>
          </c:cat>
          <c:val>
            <c:numRef>
              <c:f>Sheet1!$E$29:$E$33</c:f>
              <c:numCache>
                <c:formatCode>General</c:formatCode>
                <c:ptCount val="5"/>
                <c:pt idx="0">
                  <c:v>1.8580000000000001</c:v>
                </c:pt>
                <c:pt idx="1">
                  <c:v>2.0350000000000001</c:v>
                </c:pt>
                <c:pt idx="2">
                  <c:v>1.175</c:v>
                </c:pt>
                <c:pt idx="3">
                  <c:v>1.036</c:v>
                </c:pt>
                <c:pt idx="4">
                  <c:v>0.36599999999999999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7F5-4D77-B7FA-6C3B7988F6A2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97F5-4D77-B7FA-6C3B7988F6A2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97F5-4D77-B7FA-6C3B7988F6A2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97F5-4D77-B7FA-6C3B7988F6A2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97F5-4D77-B7FA-6C3B7988F6A2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97F5-4D77-B7FA-6C3B7988F6A2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C-97F5-4D77-B7FA-6C3B7988F6A2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E-97F5-4D77-B7FA-6C3B7988F6A2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0-97F5-4D77-B7FA-6C3B7988F6A2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2-97F5-4D77-B7FA-6C3B7988F6A2}"/>
                </c:ext>
              </c:extLst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4-97F5-4D77-B7FA-6C3B7988F6A2}"/>
                </c:ext>
              </c:extLst>
            </c:dLbl>
            <c:spPr>
              <a:solidFill>
                <a:srgbClr val="FFFFFF">
                  <a:alpha val="90000"/>
                </a:srgbClr>
              </a:solidFill>
              <a:ln w="12700" cap="flat" cmpd="sng" algn="ctr">
                <a:solidFill>
                  <a:srgbClr val="4BC5DE"/>
                </a:solidFill>
                <a:round/>
              </a:ln>
              <a:effectLst>
                <a:outerShdw blurRad="50800" dist="38100" dir="2700000" algn="tl" rotWithShape="0">
                  <a:srgbClr val="4BC5DE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Sheet1!$D$29:$D$33</c:f>
              <c:strCache>
                <c:ptCount val="5"/>
                <c:pt idx="0">
                  <c:v>SO1</c:v>
                </c:pt>
                <c:pt idx="1">
                  <c:v>SO2</c:v>
                </c:pt>
                <c:pt idx="2">
                  <c:v>SO3</c:v>
                </c:pt>
                <c:pt idx="3">
                  <c:v>SO4 </c:v>
                </c:pt>
                <c:pt idx="4">
                  <c:v>Technical Assistance</c:v>
                </c:pt>
              </c:strCache>
            </c:strRef>
          </c:cat>
          <c:val>
            <c:numRef>
              <c:f>Sheet1!$F$29:$F$33</c:f>
              <c:numCache>
                <c:formatCode>General</c:formatCode>
                <c:ptCount val="5"/>
                <c:pt idx="0">
                  <c:v>28.717156105100461</c:v>
                </c:pt>
                <c:pt idx="1">
                  <c:v>31.452859350850076</c:v>
                </c:pt>
                <c:pt idx="2">
                  <c:v>18.160741885625963</c:v>
                </c:pt>
                <c:pt idx="3">
                  <c:v>16.012364760432764</c:v>
                </c:pt>
                <c:pt idx="4">
                  <c:v>5.6568778979907259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97F5-4D77-B7FA-6C3B7988F6A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889938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7607" y="0"/>
            <a:ext cx="2889938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BE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1149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err="1"/>
              <a:t>Programming</a:t>
            </a:r>
            <a:r>
              <a:rPr lang="fr-BE"/>
              <a:t> for AMIF </a:t>
            </a:r>
            <a:r>
              <a:rPr lang="fr-BE" err="1"/>
              <a:t>specifically</a:t>
            </a:r>
            <a:r>
              <a:rPr lang="fr-BE"/>
              <a:t> (</a:t>
            </a:r>
            <a:r>
              <a:rPr lang="fr-BE" err="1"/>
              <a:t>inspired</a:t>
            </a:r>
            <a:r>
              <a:rPr lang="fr-BE"/>
              <a:t> </a:t>
            </a:r>
            <a:r>
              <a:rPr lang="fr-BE" err="1"/>
              <a:t>from</a:t>
            </a:r>
            <a:r>
              <a:rPr lang="fr-BE"/>
              <a:t> </a:t>
            </a:r>
            <a:r>
              <a:rPr lang="fr-BE" err="1"/>
              <a:t>hidden</a:t>
            </a:r>
            <a:r>
              <a:rPr lang="fr-BE"/>
              <a:t> slides 16-17)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8224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0594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8432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3172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787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5983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1"/>
          </p:nvPr>
        </p:nvSpPr>
        <p:spPr>
          <a:xfrm>
            <a:off x="838198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2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5" name="Google Shape;45;p26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7">
            <a:extLst>
              <a:ext uri="{FF2B5EF4-FFF2-40B4-BE49-F238E27FC236}">
                <a16:creationId xmlns:a16="http://schemas.microsoft.com/office/drawing/2014/main" id="{F1186981-C9A9-5E3F-CDA8-B88C0CA9B8C9}"/>
              </a:ext>
            </a:extLst>
          </p:cNvPr>
          <p:cNvSpPr/>
          <p:nvPr userDrawn="1"/>
        </p:nvSpPr>
        <p:spPr>
          <a:xfrm flipH="1">
            <a:off x="7053942" y="4335"/>
            <a:ext cx="5138056" cy="3430192"/>
          </a:xfrm>
          <a:custGeom>
            <a:avLst/>
            <a:gdLst>
              <a:gd name="connsiteX0" fmla="*/ 0 w 3790950"/>
              <a:gd name="connsiteY0" fmla="*/ 5791200 h 5791200"/>
              <a:gd name="connsiteX1" fmla="*/ 0 w 3790950"/>
              <a:gd name="connsiteY1" fmla="*/ 0 h 5791200"/>
              <a:gd name="connsiteX2" fmla="*/ 3790950 w 3790950"/>
              <a:gd name="connsiteY2" fmla="*/ 5791200 h 5791200"/>
              <a:gd name="connsiteX3" fmla="*/ 0 w 3790950"/>
              <a:gd name="connsiteY3" fmla="*/ 5791200 h 5791200"/>
              <a:gd name="connsiteX0" fmla="*/ 0 w 3790950"/>
              <a:gd name="connsiteY0" fmla="*/ 5800725 h 5800725"/>
              <a:gd name="connsiteX1" fmla="*/ 752475 w 3790950"/>
              <a:gd name="connsiteY1" fmla="*/ 0 h 5800725"/>
              <a:gd name="connsiteX2" fmla="*/ 3790950 w 3790950"/>
              <a:gd name="connsiteY2" fmla="*/ 5800725 h 5800725"/>
              <a:gd name="connsiteX3" fmla="*/ 0 w 3790950"/>
              <a:gd name="connsiteY3" fmla="*/ 5800725 h 5800725"/>
              <a:gd name="connsiteX0" fmla="*/ 0 w 3790950"/>
              <a:gd name="connsiteY0" fmla="*/ 5800725 h 5800725"/>
              <a:gd name="connsiteX1" fmla="*/ 752475 w 3790950"/>
              <a:gd name="connsiteY1" fmla="*/ 0 h 5800725"/>
              <a:gd name="connsiteX2" fmla="*/ 3790950 w 3790950"/>
              <a:gd name="connsiteY2" fmla="*/ 5800725 h 5800725"/>
              <a:gd name="connsiteX3" fmla="*/ 0 w 3790950"/>
              <a:gd name="connsiteY3" fmla="*/ 5800725 h 5800725"/>
              <a:gd name="connsiteX0" fmla="*/ 149051 w 3940001"/>
              <a:gd name="connsiteY0" fmla="*/ 6106726 h 6106726"/>
              <a:gd name="connsiteX1" fmla="*/ 777701 w 3940001"/>
              <a:gd name="connsiteY1" fmla="*/ 1363277 h 6106726"/>
              <a:gd name="connsiteX2" fmla="*/ 901526 w 3940001"/>
              <a:gd name="connsiteY2" fmla="*/ 306001 h 6106726"/>
              <a:gd name="connsiteX3" fmla="*/ 3940001 w 3940001"/>
              <a:gd name="connsiteY3" fmla="*/ 6106726 h 6106726"/>
              <a:gd name="connsiteX4" fmla="*/ 149051 w 3940001"/>
              <a:gd name="connsiteY4" fmla="*/ 6106726 h 6106726"/>
              <a:gd name="connsiteX0" fmla="*/ 265840 w 4056790"/>
              <a:gd name="connsiteY0" fmla="*/ 6442380 h 6442380"/>
              <a:gd name="connsiteX1" fmla="*/ 262192 w 4056790"/>
              <a:gd name="connsiteY1" fmla="*/ 677527 h 6442380"/>
              <a:gd name="connsiteX2" fmla="*/ 1018315 w 4056790"/>
              <a:gd name="connsiteY2" fmla="*/ 641655 h 6442380"/>
              <a:gd name="connsiteX3" fmla="*/ 4056790 w 4056790"/>
              <a:gd name="connsiteY3" fmla="*/ 6442380 h 6442380"/>
              <a:gd name="connsiteX4" fmla="*/ 265840 w 4056790"/>
              <a:gd name="connsiteY4" fmla="*/ 6442380 h 6442380"/>
              <a:gd name="connsiteX0" fmla="*/ 265840 w 4056790"/>
              <a:gd name="connsiteY0" fmla="*/ 6141761 h 6141761"/>
              <a:gd name="connsiteX1" fmla="*/ 262192 w 4056790"/>
              <a:gd name="connsiteY1" fmla="*/ 376908 h 6141761"/>
              <a:gd name="connsiteX2" fmla="*/ 1018315 w 4056790"/>
              <a:gd name="connsiteY2" fmla="*/ 341036 h 6141761"/>
              <a:gd name="connsiteX3" fmla="*/ 4056790 w 4056790"/>
              <a:gd name="connsiteY3" fmla="*/ 6141761 h 6141761"/>
              <a:gd name="connsiteX4" fmla="*/ 265840 w 4056790"/>
              <a:gd name="connsiteY4" fmla="*/ 6141761 h 6141761"/>
              <a:gd name="connsiteX0" fmla="*/ 265840 w 4056790"/>
              <a:gd name="connsiteY0" fmla="*/ 5800725 h 5800725"/>
              <a:gd name="connsiteX1" fmla="*/ 262192 w 4056790"/>
              <a:gd name="connsiteY1" fmla="*/ 35872 h 5800725"/>
              <a:gd name="connsiteX2" fmla="*/ 1018315 w 4056790"/>
              <a:gd name="connsiteY2" fmla="*/ 0 h 5800725"/>
              <a:gd name="connsiteX3" fmla="*/ 4056790 w 4056790"/>
              <a:gd name="connsiteY3" fmla="*/ 5800725 h 5800725"/>
              <a:gd name="connsiteX4" fmla="*/ 265840 w 4056790"/>
              <a:gd name="connsiteY4" fmla="*/ 5800725 h 5800725"/>
              <a:gd name="connsiteX0" fmla="*/ 230673 w 4021623"/>
              <a:gd name="connsiteY0" fmla="*/ 5800725 h 5800725"/>
              <a:gd name="connsiteX1" fmla="*/ 227025 w 4021623"/>
              <a:gd name="connsiteY1" fmla="*/ 35872 h 5800725"/>
              <a:gd name="connsiteX2" fmla="*/ 983148 w 4021623"/>
              <a:gd name="connsiteY2" fmla="*/ 0 h 5800725"/>
              <a:gd name="connsiteX3" fmla="*/ 4021623 w 4021623"/>
              <a:gd name="connsiteY3" fmla="*/ 5800725 h 5800725"/>
              <a:gd name="connsiteX4" fmla="*/ 230673 w 4021623"/>
              <a:gd name="connsiteY4" fmla="*/ 5800725 h 5800725"/>
              <a:gd name="connsiteX0" fmla="*/ 3648 w 3794598"/>
              <a:gd name="connsiteY0" fmla="*/ 5800725 h 5800725"/>
              <a:gd name="connsiteX1" fmla="*/ 0 w 3794598"/>
              <a:gd name="connsiteY1" fmla="*/ 35872 h 5800725"/>
              <a:gd name="connsiteX2" fmla="*/ 756123 w 3794598"/>
              <a:gd name="connsiteY2" fmla="*/ 0 h 5800725"/>
              <a:gd name="connsiteX3" fmla="*/ 3794598 w 3794598"/>
              <a:gd name="connsiteY3" fmla="*/ 5800725 h 5800725"/>
              <a:gd name="connsiteX4" fmla="*/ 3648 w 3794598"/>
              <a:gd name="connsiteY4" fmla="*/ 5800725 h 5800725"/>
              <a:gd name="connsiteX0" fmla="*/ 3648 w 3794598"/>
              <a:gd name="connsiteY0" fmla="*/ 5781675 h 5781675"/>
              <a:gd name="connsiteX1" fmla="*/ 0 w 3794598"/>
              <a:gd name="connsiteY1" fmla="*/ 16822 h 5781675"/>
              <a:gd name="connsiteX2" fmla="*/ 775173 w 3794598"/>
              <a:gd name="connsiteY2" fmla="*/ 0 h 5781675"/>
              <a:gd name="connsiteX3" fmla="*/ 3794598 w 3794598"/>
              <a:gd name="connsiteY3" fmla="*/ 5781675 h 5781675"/>
              <a:gd name="connsiteX4" fmla="*/ 3648 w 3794598"/>
              <a:gd name="connsiteY4" fmla="*/ 5781675 h 5781675"/>
              <a:gd name="connsiteX0" fmla="*/ 2219 w 3793169"/>
              <a:gd name="connsiteY0" fmla="*/ 5783903 h 5783903"/>
              <a:gd name="connsiteX1" fmla="*/ 8096 w 3793169"/>
              <a:gd name="connsiteY1" fmla="*/ 0 h 5783903"/>
              <a:gd name="connsiteX2" fmla="*/ 773744 w 3793169"/>
              <a:gd name="connsiteY2" fmla="*/ 2228 h 5783903"/>
              <a:gd name="connsiteX3" fmla="*/ 3793169 w 3793169"/>
              <a:gd name="connsiteY3" fmla="*/ 5783903 h 5783903"/>
              <a:gd name="connsiteX4" fmla="*/ 2219 w 3793169"/>
              <a:gd name="connsiteY4" fmla="*/ 5783903 h 5783903"/>
              <a:gd name="connsiteX0" fmla="*/ 2219 w 3793169"/>
              <a:gd name="connsiteY0" fmla="*/ 5783903 h 5783903"/>
              <a:gd name="connsiteX1" fmla="*/ 8096 w 3793169"/>
              <a:gd name="connsiteY1" fmla="*/ 0 h 5783903"/>
              <a:gd name="connsiteX2" fmla="*/ 773744 w 3793169"/>
              <a:gd name="connsiteY2" fmla="*/ 2228 h 5783903"/>
              <a:gd name="connsiteX3" fmla="*/ 3793169 w 3793169"/>
              <a:gd name="connsiteY3" fmla="*/ 5783903 h 5783903"/>
              <a:gd name="connsiteX4" fmla="*/ 2219 w 3793169"/>
              <a:gd name="connsiteY4" fmla="*/ 5783903 h 5783903"/>
              <a:gd name="connsiteX0" fmla="*/ 2219 w 3793169"/>
              <a:gd name="connsiteY0" fmla="*/ 5781675 h 5781675"/>
              <a:gd name="connsiteX1" fmla="*/ 8096 w 3793169"/>
              <a:gd name="connsiteY1" fmla="*/ 7297 h 5781675"/>
              <a:gd name="connsiteX2" fmla="*/ 773744 w 3793169"/>
              <a:gd name="connsiteY2" fmla="*/ 0 h 5781675"/>
              <a:gd name="connsiteX3" fmla="*/ 3793169 w 3793169"/>
              <a:gd name="connsiteY3" fmla="*/ 5781675 h 5781675"/>
              <a:gd name="connsiteX4" fmla="*/ 2219 w 3793169"/>
              <a:gd name="connsiteY4" fmla="*/ 5781675 h 5781675"/>
              <a:gd name="connsiteX0" fmla="*/ 2219 w 3793169"/>
              <a:gd name="connsiteY0" fmla="*/ 5774378 h 5774378"/>
              <a:gd name="connsiteX1" fmla="*/ 8096 w 3793169"/>
              <a:gd name="connsiteY1" fmla="*/ 0 h 5774378"/>
              <a:gd name="connsiteX2" fmla="*/ 888044 w 3793169"/>
              <a:gd name="connsiteY2" fmla="*/ 2228 h 5774378"/>
              <a:gd name="connsiteX3" fmla="*/ 3793169 w 3793169"/>
              <a:gd name="connsiteY3" fmla="*/ 5774378 h 5774378"/>
              <a:gd name="connsiteX4" fmla="*/ 2219 w 3793169"/>
              <a:gd name="connsiteY4" fmla="*/ 5774378 h 5774378"/>
              <a:gd name="connsiteX0" fmla="*/ 2219 w 3793169"/>
              <a:gd name="connsiteY0" fmla="*/ 5774378 h 5774378"/>
              <a:gd name="connsiteX1" fmla="*/ 8096 w 3793169"/>
              <a:gd name="connsiteY1" fmla="*/ 0 h 5774378"/>
              <a:gd name="connsiteX2" fmla="*/ 888044 w 3793169"/>
              <a:gd name="connsiteY2" fmla="*/ 2228 h 5774378"/>
              <a:gd name="connsiteX3" fmla="*/ 3793169 w 3793169"/>
              <a:gd name="connsiteY3" fmla="*/ 5774378 h 5774378"/>
              <a:gd name="connsiteX4" fmla="*/ 2219 w 3793169"/>
              <a:gd name="connsiteY4" fmla="*/ 5774378 h 5774378"/>
              <a:gd name="connsiteX0" fmla="*/ 2219 w 3793169"/>
              <a:gd name="connsiteY0" fmla="*/ 5774378 h 5774378"/>
              <a:gd name="connsiteX1" fmla="*/ 8096 w 3793169"/>
              <a:gd name="connsiteY1" fmla="*/ 0 h 5774378"/>
              <a:gd name="connsiteX2" fmla="*/ 1583369 w 3793169"/>
              <a:gd name="connsiteY2" fmla="*/ 2228 h 5774378"/>
              <a:gd name="connsiteX3" fmla="*/ 3793169 w 3793169"/>
              <a:gd name="connsiteY3" fmla="*/ 5774378 h 5774378"/>
              <a:gd name="connsiteX4" fmla="*/ 2219 w 3793169"/>
              <a:gd name="connsiteY4" fmla="*/ 5774378 h 5774378"/>
              <a:gd name="connsiteX0" fmla="*/ 2219 w 3793169"/>
              <a:gd name="connsiteY0" fmla="*/ 5774378 h 5774378"/>
              <a:gd name="connsiteX1" fmla="*/ 8096 w 3793169"/>
              <a:gd name="connsiteY1" fmla="*/ 0 h 5774378"/>
              <a:gd name="connsiteX2" fmla="*/ 1630994 w 3793169"/>
              <a:gd name="connsiteY2" fmla="*/ 2228 h 5774378"/>
              <a:gd name="connsiteX3" fmla="*/ 3793169 w 3793169"/>
              <a:gd name="connsiteY3" fmla="*/ 5774378 h 5774378"/>
              <a:gd name="connsiteX4" fmla="*/ 2219 w 3793169"/>
              <a:gd name="connsiteY4" fmla="*/ 5774378 h 5774378"/>
              <a:gd name="connsiteX0" fmla="*/ 2219 w 3793169"/>
              <a:gd name="connsiteY0" fmla="*/ 5781675 h 5781675"/>
              <a:gd name="connsiteX1" fmla="*/ 8096 w 3793169"/>
              <a:gd name="connsiteY1" fmla="*/ 7297 h 5781675"/>
              <a:gd name="connsiteX2" fmla="*/ 1726244 w 3793169"/>
              <a:gd name="connsiteY2" fmla="*/ 0 h 5781675"/>
              <a:gd name="connsiteX3" fmla="*/ 3793169 w 3793169"/>
              <a:gd name="connsiteY3" fmla="*/ 5781675 h 5781675"/>
              <a:gd name="connsiteX4" fmla="*/ 2219 w 3793169"/>
              <a:gd name="connsiteY4" fmla="*/ 5781675 h 5781675"/>
              <a:gd name="connsiteX0" fmla="*/ 2219 w 3793169"/>
              <a:gd name="connsiteY0" fmla="*/ 5774377 h 5774377"/>
              <a:gd name="connsiteX1" fmla="*/ 8096 w 3793169"/>
              <a:gd name="connsiteY1" fmla="*/ -1 h 5774377"/>
              <a:gd name="connsiteX2" fmla="*/ 2517333 w 3793169"/>
              <a:gd name="connsiteY2" fmla="*/ 12692 h 5774377"/>
              <a:gd name="connsiteX3" fmla="*/ 3793169 w 3793169"/>
              <a:gd name="connsiteY3" fmla="*/ 5774377 h 5774377"/>
              <a:gd name="connsiteX4" fmla="*/ 2219 w 3793169"/>
              <a:gd name="connsiteY4" fmla="*/ 5774377 h 5774377"/>
              <a:gd name="connsiteX0" fmla="*/ 2219 w 3473691"/>
              <a:gd name="connsiteY0" fmla="*/ 5774379 h 5774379"/>
              <a:gd name="connsiteX1" fmla="*/ 8096 w 3473691"/>
              <a:gd name="connsiteY1" fmla="*/ 1 h 5774379"/>
              <a:gd name="connsiteX2" fmla="*/ 2517333 w 3473691"/>
              <a:gd name="connsiteY2" fmla="*/ 12694 h 5774379"/>
              <a:gd name="connsiteX3" fmla="*/ 3473691 w 3473691"/>
              <a:gd name="connsiteY3" fmla="*/ 5774379 h 5774379"/>
              <a:gd name="connsiteX4" fmla="*/ 2219 w 3473691"/>
              <a:gd name="connsiteY4" fmla="*/ 5774379 h 577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3691" h="5774379">
                <a:moveTo>
                  <a:pt x="2219" y="5774379"/>
                </a:moveTo>
                <a:cubicBezTo>
                  <a:pt x="-9265" y="4750340"/>
                  <a:pt x="28599" y="1064065"/>
                  <a:pt x="8096" y="1"/>
                </a:cubicBezTo>
                <a:lnTo>
                  <a:pt x="2517333" y="12694"/>
                </a:lnTo>
                <a:lnTo>
                  <a:pt x="3473691" y="5774379"/>
                </a:lnTo>
                <a:lnTo>
                  <a:pt x="2219" y="5774379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699" b="-2699"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ight Triangle 7">
            <a:extLst>
              <a:ext uri="{FF2B5EF4-FFF2-40B4-BE49-F238E27FC236}">
                <a16:creationId xmlns:a16="http://schemas.microsoft.com/office/drawing/2014/main" id="{AA906524-E7A2-416A-49AA-53C7DCC8CE7E}"/>
              </a:ext>
            </a:extLst>
          </p:cNvPr>
          <p:cNvSpPr/>
          <p:nvPr userDrawn="1"/>
        </p:nvSpPr>
        <p:spPr>
          <a:xfrm>
            <a:off x="-5611" y="-4336"/>
            <a:ext cx="4731989" cy="3434527"/>
          </a:xfrm>
          <a:custGeom>
            <a:avLst/>
            <a:gdLst>
              <a:gd name="connsiteX0" fmla="*/ 0 w 3790950"/>
              <a:gd name="connsiteY0" fmla="*/ 5791200 h 5791200"/>
              <a:gd name="connsiteX1" fmla="*/ 0 w 3790950"/>
              <a:gd name="connsiteY1" fmla="*/ 0 h 5791200"/>
              <a:gd name="connsiteX2" fmla="*/ 3790950 w 3790950"/>
              <a:gd name="connsiteY2" fmla="*/ 5791200 h 5791200"/>
              <a:gd name="connsiteX3" fmla="*/ 0 w 3790950"/>
              <a:gd name="connsiteY3" fmla="*/ 5791200 h 5791200"/>
              <a:gd name="connsiteX0" fmla="*/ 0 w 3790950"/>
              <a:gd name="connsiteY0" fmla="*/ 5800725 h 5800725"/>
              <a:gd name="connsiteX1" fmla="*/ 752475 w 3790950"/>
              <a:gd name="connsiteY1" fmla="*/ 0 h 5800725"/>
              <a:gd name="connsiteX2" fmla="*/ 3790950 w 3790950"/>
              <a:gd name="connsiteY2" fmla="*/ 5800725 h 5800725"/>
              <a:gd name="connsiteX3" fmla="*/ 0 w 3790950"/>
              <a:gd name="connsiteY3" fmla="*/ 5800725 h 5800725"/>
              <a:gd name="connsiteX0" fmla="*/ 0 w 3790950"/>
              <a:gd name="connsiteY0" fmla="*/ 5800725 h 5800725"/>
              <a:gd name="connsiteX1" fmla="*/ 752475 w 3790950"/>
              <a:gd name="connsiteY1" fmla="*/ 0 h 5800725"/>
              <a:gd name="connsiteX2" fmla="*/ 3790950 w 3790950"/>
              <a:gd name="connsiteY2" fmla="*/ 5800725 h 5800725"/>
              <a:gd name="connsiteX3" fmla="*/ 0 w 3790950"/>
              <a:gd name="connsiteY3" fmla="*/ 5800725 h 5800725"/>
              <a:gd name="connsiteX0" fmla="*/ 149051 w 3940001"/>
              <a:gd name="connsiteY0" fmla="*/ 6106726 h 6106726"/>
              <a:gd name="connsiteX1" fmla="*/ 777701 w 3940001"/>
              <a:gd name="connsiteY1" fmla="*/ 1363277 h 6106726"/>
              <a:gd name="connsiteX2" fmla="*/ 901526 w 3940001"/>
              <a:gd name="connsiteY2" fmla="*/ 306001 h 6106726"/>
              <a:gd name="connsiteX3" fmla="*/ 3940001 w 3940001"/>
              <a:gd name="connsiteY3" fmla="*/ 6106726 h 6106726"/>
              <a:gd name="connsiteX4" fmla="*/ 149051 w 3940001"/>
              <a:gd name="connsiteY4" fmla="*/ 6106726 h 6106726"/>
              <a:gd name="connsiteX0" fmla="*/ 265840 w 4056790"/>
              <a:gd name="connsiteY0" fmla="*/ 6442380 h 6442380"/>
              <a:gd name="connsiteX1" fmla="*/ 262192 w 4056790"/>
              <a:gd name="connsiteY1" fmla="*/ 677527 h 6442380"/>
              <a:gd name="connsiteX2" fmla="*/ 1018315 w 4056790"/>
              <a:gd name="connsiteY2" fmla="*/ 641655 h 6442380"/>
              <a:gd name="connsiteX3" fmla="*/ 4056790 w 4056790"/>
              <a:gd name="connsiteY3" fmla="*/ 6442380 h 6442380"/>
              <a:gd name="connsiteX4" fmla="*/ 265840 w 4056790"/>
              <a:gd name="connsiteY4" fmla="*/ 6442380 h 6442380"/>
              <a:gd name="connsiteX0" fmla="*/ 265840 w 4056790"/>
              <a:gd name="connsiteY0" fmla="*/ 6141761 h 6141761"/>
              <a:gd name="connsiteX1" fmla="*/ 262192 w 4056790"/>
              <a:gd name="connsiteY1" fmla="*/ 376908 h 6141761"/>
              <a:gd name="connsiteX2" fmla="*/ 1018315 w 4056790"/>
              <a:gd name="connsiteY2" fmla="*/ 341036 h 6141761"/>
              <a:gd name="connsiteX3" fmla="*/ 4056790 w 4056790"/>
              <a:gd name="connsiteY3" fmla="*/ 6141761 h 6141761"/>
              <a:gd name="connsiteX4" fmla="*/ 265840 w 4056790"/>
              <a:gd name="connsiteY4" fmla="*/ 6141761 h 6141761"/>
              <a:gd name="connsiteX0" fmla="*/ 265840 w 4056790"/>
              <a:gd name="connsiteY0" fmla="*/ 5800725 h 5800725"/>
              <a:gd name="connsiteX1" fmla="*/ 262192 w 4056790"/>
              <a:gd name="connsiteY1" fmla="*/ 35872 h 5800725"/>
              <a:gd name="connsiteX2" fmla="*/ 1018315 w 4056790"/>
              <a:gd name="connsiteY2" fmla="*/ 0 h 5800725"/>
              <a:gd name="connsiteX3" fmla="*/ 4056790 w 4056790"/>
              <a:gd name="connsiteY3" fmla="*/ 5800725 h 5800725"/>
              <a:gd name="connsiteX4" fmla="*/ 265840 w 4056790"/>
              <a:gd name="connsiteY4" fmla="*/ 5800725 h 5800725"/>
              <a:gd name="connsiteX0" fmla="*/ 230673 w 4021623"/>
              <a:gd name="connsiteY0" fmla="*/ 5800725 h 5800725"/>
              <a:gd name="connsiteX1" fmla="*/ 227025 w 4021623"/>
              <a:gd name="connsiteY1" fmla="*/ 35872 h 5800725"/>
              <a:gd name="connsiteX2" fmla="*/ 983148 w 4021623"/>
              <a:gd name="connsiteY2" fmla="*/ 0 h 5800725"/>
              <a:gd name="connsiteX3" fmla="*/ 4021623 w 4021623"/>
              <a:gd name="connsiteY3" fmla="*/ 5800725 h 5800725"/>
              <a:gd name="connsiteX4" fmla="*/ 230673 w 4021623"/>
              <a:gd name="connsiteY4" fmla="*/ 5800725 h 5800725"/>
              <a:gd name="connsiteX0" fmla="*/ 3648 w 3794598"/>
              <a:gd name="connsiteY0" fmla="*/ 5800725 h 5800725"/>
              <a:gd name="connsiteX1" fmla="*/ 0 w 3794598"/>
              <a:gd name="connsiteY1" fmla="*/ 35872 h 5800725"/>
              <a:gd name="connsiteX2" fmla="*/ 756123 w 3794598"/>
              <a:gd name="connsiteY2" fmla="*/ 0 h 5800725"/>
              <a:gd name="connsiteX3" fmla="*/ 3794598 w 3794598"/>
              <a:gd name="connsiteY3" fmla="*/ 5800725 h 5800725"/>
              <a:gd name="connsiteX4" fmla="*/ 3648 w 3794598"/>
              <a:gd name="connsiteY4" fmla="*/ 5800725 h 5800725"/>
              <a:gd name="connsiteX0" fmla="*/ 3648 w 3794598"/>
              <a:gd name="connsiteY0" fmla="*/ 5781675 h 5781675"/>
              <a:gd name="connsiteX1" fmla="*/ 0 w 3794598"/>
              <a:gd name="connsiteY1" fmla="*/ 16822 h 5781675"/>
              <a:gd name="connsiteX2" fmla="*/ 775173 w 3794598"/>
              <a:gd name="connsiteY2" fmla="*/ 0 h 5781675"/>
              <a:gd name="connsiteX3" fmla="*/ 3794598 w 3794598"/>
              <a:gd name="connsiteY3" fmla="*/ 5781675 h 5781675"/>
              <a:gd name="connsiteX4" fmla="*/ 3648 w 3794598"/>
              <a:gd name="connsiteY4" fmla="*/ 5781675 h 5781675"/>
              <a:gd name="connsiteX0" fmla="*/ 2219 w 3793169"/>
              <a:gd name="connsiteY0" fmla="*/ 5783903 h 5783903"/>
              <a:gd name="connsiteX1" fmla="*/ 8096 w 3793169"/>
              <a:gd name="connsiteY1" fmla="*/ 0 h 5783903"/>
              <a:gd name="connsiteX2" fmla="*/ 773744 w 3793169"/>
              <a:gd name="connsiteY2" fmla="*/ 2228 h 5783903"/>
              <a:gd name="connsiteX3" fmla="*/ 3793169 w 3793169"/>
              <a:gd name="connsiteY3" fmla="*/ 5783903 h 5783903"/>
              <a:gd name="connsiteX4" fmla="*/ 2219 w 3793169"/>
              <a:gd name="connsiteY4" fmla="*/ 5783903 h 5783903"/>
              <a:gd name="connsiteX0" fmla="*/ 2219 w 3793169"/>
              <a:gd name="connsiteY0" fmla="*/ 5783903 h 5783903"/>
              <a:gd name="connsiteX1" fmla="*/ 8096 w 3793169"/>
              <a:gd name="connsiteY1" fmla="*/ 0 h 5783903"/>
              <a:gd name="connsiteX2" fmla="*/ 773744 w 3793169"/>
              <a:gd name="connsiteY2" fmla="*/ 2228 h 5783903"/>
              <a:gd name="connsiteX3" fmla="*/ 3793169 w 3793169"/>
              <a:gd name="connsiteY3" fmla="*/ 5783903 h 5783903"/>
              <a:gd name="connsiteX4" fmla="*/ 2219 w 3793169"/>
              <a:gd name="connsiteY4" fmla="*/ 5783903 h 5783903"/>
              <a:gd name="connsiteX0" fmla="*/ 2219 w 3793169"/>
              <a:gd name="connsiteY0" fmla="*/ 5781675 h 5781675"/>
              <a:gd name="connsiteX1" fmla="*/ 8096 w 3793169"/>
              <a:gd name="connsiteY1" fmla="*/ 7297 h 5781675"/>
              <a:gd name="connsiteX2" fmla="*/ 773744 w 3793169"/>
              <a:gd name="connsiteY2" fmla="*/ 0 h 5781675"/>
              <a:gd name="connsiteX3" fmla="*/ 3793169 w 3793169"/>
              <a:gd name="connsiteY3" fmla="*/ 5781675 h 5781675"/>
              <a:gd name="connsiteX4" fmla="*/ 2219 w 3793169"/>
              <a:gd name="connsiteY4" fmla="*/ 5781675 h 5781675"/>
              <a:gd name="connsiteX0" fmla="*/ 2219 w 3793169"/>
              <a:gd name="connsiteY0" fmla="*/ 5774378 h 5774378"/>
              <a:gd name="connsiteX1" fmla="*/ 8096 w 3793169"/>
              <a:gd name="connsiteY1" fmla="*/ 0 h 5774378"/>
              <a:gd name="connsiteX2" fmla="*/ 888044 w 3793169"/>
              <a:gd name="connsiteY2" fmla="*/ 2228 h 5774378"/>
              <a:gd name="connsiteX3" fmla="*/ 3793169 w 3793169"/>
              <a:gd name="connsiteY3" fmla="*/ 5774378 h 5774378"/>
              <a:gd name="connsiteX4" fmla="*/ 2219 w 3793169"/>
              <a:gd name="connsiteY4" fmla="*/ 5774378 h 5774378"/>
              <a:gd name="connsiteX0" fmla="*/ 2219 w 3793169"/>
              <a:gd name="connsiteY0" fmla="*/ 5774378 h 5774378"/>
              <a:gd name="connsiteX1" fmla="*/ 8096 w 3793169"/>
              <a:gd name="connsiteY1" fmla="*/ 0 h 5774378"/>
              <a:gd name="connsiteX2" fmla="*/ 888044 w 3793169"/>
              <a:gd name="connsiteY2" fmla="*/ 2228 h 5774378"/>
              <a:gd name="connsiteX3" fmla="*/ 3793169 w 3793169"/>
              <a:gd name="connsiteY3" fmla="*/ 5774378 h 5774378"/>
              <a:gd name="connsiteX4" fmla="*/ 2219 w 3793169"/>
              <a:gd name="connsiteY4" fmla="*/ 5774378 h 5774378"/>
              <a:gd name="connsiteX0" fmla="*/ 2219 w 3793169"/>
              <a:gd name="connsiteY0" fmla="*/ 5774378 h 5774378"/>
              <a:gd name="connsiteX1" fmla="*/ 8096 w 3793169"/>
              <a:gd name="connsiteY1" fmla="*/ 0 h 5774378"/>
              <a:gd name="connsiteX2" fmla="*/ 1583369 w 3793169"/>
              <a:gd name="connsiteY2" fmla="*/ 2228 h 5774378"/>
              <a:gd name="connsiteX3" fmla="*/ 3793169 w 3793169"/>
              <a:gd name="connsiteY3" fmla="*/ 5774378 h 5774378"/>
              <a:gd name="connsiteX4" fmla="*/ 2219 w 3793169"/>
              <a:gd name="connsiteY4" fmla="*/ 5774378 h 5774378"/>
              <a:gd name="connsiteX0" fmla="*/ 2219 w 3793169"/>
              <a:gd name="connsiteY0" fmla="*/ 5774378 h 5774378"/>
              <a:gd name="connsiteX1" fmla="*/ 8096 w 3793169"/>
              <a:gd name="connsiteY1" fmla="*/ 0 h 5774378"/>
              <a:gd name="connsiteX2" fmla="*/ 1630994 w 3793169"/>
              <a:gd name="connsiteY2" fmla="*/ 2228 h 5774378"/>
              <a:gd name="connsiteX3" fmla="*/ 3793169 w 3793169"/>
              <a:gd name="connsiteY3" fmla="*/ 5774378 h 5774378"/>
              <a:gd name="connsiteX4" fmla="*/ 2219 w 3793169"/>
              <a:gd name="connsiteY4" fmla="*/ 5774378 h 5774378"/>
              <a:gd name="connsiteX0" fmla="*/ 2219 w 3793169"/>
              <a:gd name="connsiteY0" fmla="*/ 5781675 h 5781675"/>
              <a:gd name="connsiteX1" fmla="*/ 8096 w 3793169"/>
              <a:gd name="connsiteY1" fmla="*/ 7297 h 5781675"/>
              <a:gd name="connsiteX2" fmla="*/ 1726244 w 3793169"/>
              <a:gd name="connsiteY2" fmla="*/ 0 h 5781675"/>
              <a:gd name="connsiteX3" fmla="*/ 3793169 w 3793169"/>
              <a:gd name="connsiteY3" fmla="*/ 5781675 h 5781675"/>
              <a:gd name="connsiteX4" fmla="*/ 2219 w 3793169"/>
              <a:gd name="connsiteY4" fmla="*/ 5781675 h 5781675"/>
              <a:gd name="connsiteX0" fmla="*/ 2219 w 3793169"/>
              <a:gd name="connsiteY0" fmla="*/ 5774377 h 5774377"/>
              <a:gd name="connsiteX1" fmla="*/ 8096 w 3793169"/>
              <a:gd name="connsiteY1" fmla="*/ -1 h 5774377"/>
              <a:gd name="connsiteX2" fmla="*/ 2517333 w 3793169"/>
              <a:gd name="connsiteY2" fmla="*/ 12692 h 5774377"/>
              <a:gd name="connsiteX3" fmla="*/ 3793169 w 3793169"/>
              <a:gd name="connsiteY3" fmla="*/ 5774377 h 5774377"/>
              <a:gd name="connsiteX4" fmla="*/ 2219 w 3793169"/>
              <a:gd name="connsiteY4" fmla="*/ 5774377 h 5774377"/>
              <a:gd name="connsiteX0" fmla="*/ 2219 w 3473691"/>
              <a:gd name="connsiteY0" fmla="*/ 5774379 h 5774379"/>
              <a:gd name="connsiteX1" fmla="*/ 8096 w 3473691"/>
              <a:gd name="connsiteY1" fmla="*/ 1 h 5774379"/>
              <a:gd name="connsiteX2" fmla="*/ 2517333 w 3473691"/>
              <a:gd name="connsiteY2" fmla="*/ 12694 h 5774379"/>
              <a:gd name="connsiteX3" fmla="*/ 3473691 w 3473691"/>
              <a:gd name="connsiteY3" fmla="*/ 5774379 h 5774379"/>
              <a:gd name="connsiteX4" fmla="*/ 2219 w 3473691"/>
              <a:gd name="connsiteY4" fmla="*/ 5774379 h 5774379"/>
              <a:gd name="connsiteX0" fmla="*/ 5812 w 3477284"/>
              <a:gd name="connsiteY0" fmla="*/ 5774377 h 5774377"/>
              <a:gd name="connsiteX1" fmla="*/ 11689 w 3477284"/>
              <a:gd name="connsiteY1" fmla="*/ -1 h 5774377"/>
              <a:gd name="connsiteX2" fmla="*/ 2520926 w 3477284"/>
              <a:gd name="connsiteY2" fmla="*/ 12692 h 5774377"/>
              <a:gd name="connsiteX3" fmla="*/ 3477284 w 3477284"/>
              <a:gd name="connsiteY3" fmla="*/ 5774377 h 5774377"/>
              <a:gd name="connsiteX4" fmla="*/ 5812 w 3477284"/>
              <a:gd name="connsiteY4" fmla="*/ 5774377 h 5774377"/>
              <a:gd name="connsiteX0" fmla="*/ 5812 w 2520926"/>
              <a:gd name="connsiteY0" fmla="*/ 5774379 h 5774379"/>
              <a:gd name="connsiteX1" fmla="*/ 11689 w 2520926"/>
              <a:gd name="connsiteY1" fmla="*/ 1 h 5774379"/>
              <a:gd name="connsiteX2" fmla="*/ 2520926 w 2520926"/>
              <a:gd name="connsiteY2" fmla="*/ 12694 h 5774379"/>
              <a:gd name="connsiteX3" fmla="*/ 2032025 w 2520926"/>
              <a:gd name="connsiteY3" fmla="*/ 5774379 h 5774379"/>
              <a:gd name="connsiteX4" fmla="*/ 5812 w 2520926"/>
              <a:gd name="connsiteY4" fmla="*/ 5774379 h 5774379"/>
              <a:gd name="connsiteX0" fmla="*/ 5812 w 2771945"/>
              <a:gd name="connsiteY0" fmla="*/ 5781677 h 5781677"/>
              <a:gd name="connsiteX1" fmla="*/ 11689 w 2771945"/>
              <a:gd name="connsiteY1" fmla="*/ 7299 h 5781677"/>
              <a:gd name="connsiteX2" fmla="*/ 2771945 w 2771945"/>
              <a:gd name="connsiteY2" fmla="*/ 0 h 5781677"/>
              <a:gd name="connsiteX3" fmla="*/ 2032025 w 2771945"/>
              <a:gd name="connsiteY3" fmla="*/ 5781677 h 5781677"/>
              <a:gd name="connsiteX4" fmla="*/ 5812 w 2771945"/>
              <a:gd name="connsiteY4" fmla="*/ 5781677 h 5781677"/>
              <a:gd name="connsiteX0" fmla="*/ 5812 w 2771945"/>
              <a:gd name="connsiteY0" fmla="*/ 5781677 h 5781677"/>
              <a:gd name="connsiteX1" fmla="*/ 11689 w 2771945"/>
              <a:gd name="connsiteY1" fmla="*/ 7299 h 5781677"/>
              <a:gd name="connsiteX2" fmla="*/ 2771945 w 2771945"/>
              <a:gd name="connsiteY2" fmla="*/ 0 h 5781677"/>
              <a:gd name="connsiteX3" fmla="*/ 1689727 w 2771945"/>
              <a:gd name="connsiteY3" fmla="*/ 5781677 h 5781677"/>
              <a:gd name="connsiteX4" fmla="*/ 5812 w 2771945"/>
              <a:gd name="connsiteY4" fmla="*/ 5781677 h 5781677"/>
              <a:gd name="connsiteX0" fmla="*/ 5812 w 2771945"/>
              <a:gd name="connsiteY0" fmla="*/ 5781677 h 5781677"/>
              <a:gd name="connsiteX1" fmla="*/ 11689 w 2771945"/>
              <a:gd name="connsiteY1" fmla="*/ 7299 h 5781677"/>
              <a:gd name="connsiteX2" fmla="*/ 2771945 w 2771945"/>
              <a:gd name="connsiteY2" fmla="*/ 0 h 5781677"/>
              <a:gd name="connsiteX3" fmla="*/ 1773400 w 2771945"/>
              <a:gd name="connsiteY3" fmla="*/ 5781677 h 5781677"/>
              <a:gd name="connsiteX4" fmla="*/ 5812 w 2771945"/>
              <a:gd name="connsiteY4" fmla="*/ 5781677 h 5781677"/>
              <a:gd name="connsiteX0" fmla="*/ 5812 w 2771945"/>
              <a:gd name="connsiteY0" fmla="*/ 5781677 h 5781677"/>
              <a:gd name="connsiteX1" fmla="*/ 11689 w 2771945"/>
              <a:gd name="connsiteY1" fmla="*/ 7299 h 5781677"/>
              <a:gd name="connsiteX2" fmla="*/ 2771945 w 2771945"/>
              <a:gd name="connsiteY2" fmla="*/ 0 h 5781677"/>
              <a:gd name="connsiteX3" fmla="*/ 1924412 w 2771945"/>
              <a:gd name="connsiteY3" fmla="*/ 5781677 h 5781677"/>
              <a:gd name="connsiteX4" fmla="*/ 5812 w 2771945"/>
              <a:gd name="connsiteY4" fmla="*/ 5781677 h 5781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1945" h="5781677">
                <a:moveTo>
                  <a:pt x="5812" y="5781677"/>
                </a:moveTo>
                <a:cubicBezTo>
                  <a:pt x="-5672" y="4757638"/>
                  <a:pt x="1766" y="1351236"/>
                  <a:pt x="11689" y="7299"/>
                </a:cubicBezTo>
                <a:lnTo>
                  <a:pt x="2771945" y="0"/>
                </a:lnTo>
                <a:lnTo>
                  <a:pt x="1924412" y="5781677"/>
                </a:lnTo>
                <a:lnTo>
                  <a:pt x="5812" y="5781677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412" t="-25112" r="-36621" b="-12846"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E727AA88-0B3E-81A8-20CC-1AB6E197DC12}"/>
              </a:ext>
            </a:extLst>
          </p:cNvPr>
          <p:cNvSpPr/>
          <p:nvPr userDrawn="1"/>
        </p:nvSpPr>
        <p:spPr>
          <a:xfrm>
            <a:off x="3289466" y="0"/>
            <a:ext cx="5407068" cy="3431969"/>
          </a:xfrm>
          <a:prstGeom prst="parallelogram">
            <a:avLst>
              <a:gd name="adj" fmla="val 41125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79" t="-14879" r="-2197" b="-5173"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39507" y="3948691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134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450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138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084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92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686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567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158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9927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095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Object">
  <p:cSld name="Content and Objec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4" name="Google Shape;174;p41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5" name="Google Shape;175;p41"/>
          <p:cNvSpPr txBox="1">
            <a:spLocks noGrp="1"/>
          </p:cNvSpPr>
          <p:nvPr>
            <p:ph type="body" idx="1"/>
          </p:nvPr>
        </p:nvSpPr>
        <p:spPr>
          <a:xfrm>
            <a:off x="838198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Google Shape;176;p41"/>
          <p:cNvSpPr txBox="1">
            <a:spLocks noGrp="1"/>
          </p:cNvSpPr>
          <p:nvPr>
            <p:ph type="body" idx="2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7" name="Google Shape;177;p41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6603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4506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472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526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38080" y="6045200"/>
            <a:ext cx="1706879" cy="447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38201" y="5080"/>
            <a:ext cx="0" cy="1276985"/>
          </a:xfrm>
          <a:custGeom>
            <a:avLst/>
            <a:gdLst/>
            <a:ahLst/>
            <a:cxnLst/>
            <a:rect l="l" t="t" r="r" b="b"/>
            <a:pathLst>
              <a:path h="1276985">
                <a:moveTo>
                  <a:pt x="0" y="0"/>
                </a:moveTo>
                <a:lnTo>
                  <a:pt x="0" y="1276362"/>
                </a:lnTo>
              </a:path>
            </a:pathLst>
          </a:custGeom>
          <a:ln w="3048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0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8274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029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1739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0607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90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79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2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" name="Google Shape;180;p42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81" name="Google Shape;181;p42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639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251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663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3135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670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9295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8124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9250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5498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815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40124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81936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299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5429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905699" cy="388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7" name="Google Shape;27;p23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3210916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lide" type="title">
  <p:cSld name="Chapter Slide">
    <p:bg>
      <p:bgPr>
        <a:solidFill>
          <a:srgbClr val="0356B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0356B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0356B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0356B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0356B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0356B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0356B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0356B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0356B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0356B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  <a:defRPr sz="6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32" name="Google Shape;32;p24" descr="European Commiss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27715" y="6045257"/>
            <a:ext cx="1718512" cy="4511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" name="Google Shape;33;p24"/>
          <p:cNvCxnSpPr/>
          <p:nvPr/>
        </p:nvCxnSpPr>
        <p:spPr>
          <a:xfrm>
            <a:off x="838200" y="0"/>
            <a:ext cx="0" cy="3295934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224803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lide (2)">
  <p:cSld name="Chapter Slide (2)">
    <p:bg>
      <p:bgPr>
        <a:solidFill>
          <a:srgbClr val="FFC000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5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38" name="Google Shape;38;p25" descr="European Commiss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33852" y="6045865"/>
            <a:ext cx="1716200" cy="4505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Google Shape;39;p25"/>
          <p:cNvCxnSpPr/>
          <p:nvPr/>
        </p:nvCxnSpPr>
        <p:spPr>
          <a:xfrm>
            <a:off x="838200" y="0"/>
            <a:ext cx="0" cy="3295934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30687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8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8" name="Google Shape;1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8"/>
          <p:cNvSpPr/>
          <p:nvPr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38" descr="European Commis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8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2" name="Google Shape;152;p38"/>
          <p:cNvSpPr txBox="1"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3" name="Google Shape;153;p38"/>
          <p:cNvSpPr txBox="1">
            <a:spLocks noGrp="1"/>
          </p:cNvSpPr>
          <p:nvPr>
            <p:ph type="body" idx="2"/>
          </p:nvPr>
        </p:nvSpPr>
        <p:spPr>
          <a:xfrm>
            <a:off x="6096000" y="5783535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4" name="Google Shape;154;p38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38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604557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9"/>
          <p:cNvSpPr txBox="1">
            <a:spLocks noGrp="1"/>
          </p:cNvSpPr>
          <p:nvPr>
            <p:ph type="sldNum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8" name="Google Shape;158;p39"/>
          <p:cNvPicPr preferRelativeResize="0"/>
          <p:nvPr/>
        </p:nvPicPr>
        <p:blipFill rotWithShape="1">
          <a:blip r:embed="rId2">
            <a:alphaModFix/>
          </a:blip>
          <a:srcRect t="4555"/>
          <a:stretch/>
        </p:blipFill>
        <p:spPr>
          <a:xfrm>
            <a:off x="0" y="1078173"/>
            <a:ext cx="12192000" cy="578324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9"/>
          <p:cNvSpPr/>
          <p:nvPr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39" descr="European Commis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9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2" name="Google Shape;162;p39"/>
          <p:cNvSpPr txBox="1"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3" name="Google Shape;163;p39"/>
          <p:cNvSpPr txBox="1">
            <a:spLocks noGrp="1"/>
          </p:cNvSpPr>
          <p:nvPr>
            <p:ph type="body" idx="2"/>
          </p:nvPr>
        </p:nvSpPr>
        <p:spPr>
          <a:xfrm>
            <a:off x="6096000" y="5557903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4" name="Google Shape;164;p39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39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537637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slide (option 2)">
  <p:cSld name="Last slide (option 2)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/>
          <p:nvPr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0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9" name="Google Shape;169;p40"/>
          <p:cNvSpPr txBox="1"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  <a:defRPr sz="6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0" name="Google Shape;170;p40"/>
          <p:cNvSpPr txBox="1">
            <a:spLocks noGrp="1"/>
          </p:cNvSpPr>
          <p:nvPr>
            <p:ph type="body" idx="1"/>
          </p:nvPr>
        </p:nvSpPr>
        <p:spPr>
          <a:xfrm>
            <a:off x="838976" y="4175997"/>
            <a:ext cx="10888663" cy="162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rgbClr val="767676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1" name="Google Shape;171;p40"/>
          <p:cNvCxnSpPr/>
          <p:nvPr/>
        </p:nvCxnSpPr>
        <p:spPr>
          <a:xfrm>
            <a:off x="838200" y="0"/>
            <a:ext cx="0" cy="2362711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869812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905699" cy="388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7" name="Google Shape;27;p23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0560707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Object">
  <p:cSld name="Content and Objec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4" name="Google Shape;174;p41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5" name="Google Shape;175;p41"/>
          <p:cNvSpPr txBox="1">
            <a:spLocks noGrp="1"/>
          </p:cNvSpPr>
          <p:nvPr>
            <p:ph type="body" idx="1"/>
          </p:nvPr>
        </p:nvSpPr>
        <p:spPr>
          <a:xfrm>
            <a:off x="838198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Google Shape;176;p41"/>
          <p:cNvSpPr txBox="1">
            <a:spLocks noGrp="1"/>
          </p:cNvSpPr>
          <p:nvPr>
            <p:ph type="body" idx="2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7" name="Google Shape;177;p41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1929752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2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" name="Google Shape;180;p42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81" name="Google Shape;181;p42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8425169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62016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0740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5636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3145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905699" cy="388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7" name="Google Shape;27;p23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6693544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 preserve="1">
  <p:cSld name="2_Title Slid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8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8" name="Google Shape;1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8"/>
          <p:cNvSpPr/>
          <p:nvPr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38" descr="European Commis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8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2" name="Google Shape;152;p38"/>
          <p:cNvSpPr txBox="1"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3" name="Google Shape;153;p38"/>
          <p:cNvSpPr txBox="1">
            <a:spLocks noGrp="1"/>
          </p:cNvSpPr>
          <p:nvPr>
            <p:ph type="body" idx="2"/>
          </p:nvPr>
        </p:nvSpPr>
        <p:spPr>
          <a:xfrm>
            <a:off x="6096000" y="5783535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4" name="Google Shape;154;p38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38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795192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preserve="1">
  <p:cSld name="1_Title Slid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9"/>
          <p:cNvSpPr txBox="1">
            <a:spLocks noGrp="1"/>
          </p:cNvSpPr>
          <p:nvPr>
            <p:ph type="sldNum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8" name="Google Shape;158;p39"/>
          <p:cNvPicPr preferRelativeResize="0"/>
          <p:nvPr/>
        </p:nvPicPr>
        <p:blipFill rotWithShape="1">
          <a:blip r:embed="rId2">
            <a:alphaModFix/>
          </a:blip>
          <a:srcRect t="4555"/>
          <a:stretch/>
        </p:blipFill>
        <p:spPr>
          <a:xfrm>
            <a:off x="0" y="1078173"/>
            <a:ext cx="12192000" cy="578324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9"/>
          <p:cNvSpPr/>
          <p:nvPr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39" descr="European Commis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9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2" name="Google Shape;162;p39"/>
          <p:cNvSpPr txBox="1"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3" name="Google Shape;163;p39"/>
          <p:cNvSpPr txBox="1">
            <a:spLocks noGrp="1"/>
          </p:cNvSpPr>
          <p:nvPr>
            <p:ph type="body" idx="2"/>
          </p:nvPr>
        </p:nvSpPr>
        <p:spPr>
          <a:xfrm>
            <a:off x="6096000" y="5557903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4" name="Google Shape;164;p39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39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18750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slide (option 2)" preserve="1">
  <p:cSld name="Last slide (option 2)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/>
          <p:nvPr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0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9" name="Google Shape;169;p40"/>
          <p:cNvSpPr txBox="1"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  <a:defRPr sz="6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0" name="Google Shape;170;p40"/>
          <p:cNvSpPr txBox="1">
            <a:spLocks noGrp="1"/>
          </p:cNvSpPr>
          <p:nvPr>
            <p:ph type="body" idx="1"/>
          </p:nvPr>
        </p:nvSpPr>
        <p:spPr>
          <a:xfrm>
            <a:off x="838976" y="4175997"/>
            <a:ext cx="10888663" cy="162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rgbClr val="767676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1" name="Google Shape;171;p40"/>
          <p:cNvCxnSpPr/>
          <p:nvPr/>
        </p:nvCxnSpPr>
        <p:spPr>
          <a:xfrm>
            <a:off x="838200" y="0"/>
            <a:ext cx="0" cy="2362711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956819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5E14D1C-CDC9-188D-072C-1634723DE749}"/>
              </a:ext>
            </a:extLst>
          </p:cNvPr>
          <p:cNvSpPr/>
          <p:nvPr userDrawn="1"/>
        </p:nvSpPr>
        <p:spPr>
          <a:xfrm>
            <a:off x="0" y="933855"/>
            <a:ext cx="3715966" cy="5924145"/>
          </a:xfrm>
          <a:prstGeom prst="rect">
            <a:avLst/>
          </a:prstGeom>
          <a:solidFill>
            <a:srgbClr val="0044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D76D29D8-BEC5-9AB8-08A4-B256FF42CDE9}"/>
              </a:ext>
            </a:extLst>
          </p:cNvPr>
          <p:cNvSpPr/>
          <p:nvPr userDrawn="1"/>
        </p:nvSpPr>
        <p:spPr>
          <a:xfrm flipH="1">
            <a:off x="8401048" y="1076324"/>
            <a:ext cx="3793169" cy="5781676"/>
          </a:xfrm>
          <a:custGeom>
            <a:avLst/>
            <a:gdLst>
              <a:gd name="connsiteX0" fmla="*/ 0 w 3790950"/>
              <a:gd name="connsiteY0" fmla="*/ 5791200 h 5791200"/>
              <a:gd name="connsiteX1" fmla="*/ 0 w 3790950"/>
              <a:gd name="connsiteY1" fmla="*/ 0 h 5791200"/>
              <a:gd name="connsiteX2" fmla="*/ 3790950 w 3790950"/>
              <a:gd name="connsiteY2" fmla="*/ 5791200 h 5791200"/>
              <a:gd name="connsiteX3" fmla="*/ 0 w 3790950"/>
              <a:gd name="connsiteY3" fmla="*/ 5791200 h 5791200"/>
              <a:gd name="connsiteX0" fmla="*/ 0 w 3790950"/>
              <a:gd name="connsiteY0" fmla="*/ 5800725 h 5800725"/>
              <a:gd name="connsiteX1" fmla="*/ 752475 w 3790950"/>
              <a:gd name="connsiteY1" fmla="*/ 0 h 5800725"/>
              <a:gd name="connsiteX2" fmla="*/ 3790950 w 3790950"/>
              <a:gd name="connsiteY2" fmla="*/ 5800725 h 5800725"/>
              <a:gd name="connsiteX3" fmla="*/ 0 w 3790950"/>
              <a:gd name="connsiteY3" fmla="*/ 5800725 h 5800725"/>
              <a:gd name="connsiteX0" fmla="*/ 0 w 3790950"/>
              <a:gd name="connsiteY0" fmla="*/ 5800725 h 5800725"/>
              <a:gd name="connsiteX1" fmla="*/ 752475 w 3790950"/>
              <a:gd name="connsiteY1" fmla="*/ 0 h 5800725"/>
              <a:gd name="connsiteX2" fmla="*/ 3790950 w 3790950"/>
              <a:gd name="connsiteY2" fmla="*/ 5800725 h 5800725"/>
              <a:gd name="connsiteX3" fmla="*/ 0 w 3790950"/>
              <a:gd name="connsiteY3" fmla="*/ 5800725 h 5800725"/>
              <a:gd name="connsiteX0" fmla="*/ 149051 w 3940001"/>
              <a:gd name="connsiteY0" fmla="*/ 6106726 h 6106726"/>
              <a:gd name="connsiteX1" fmla="*/ 777701 w 3940001"/>
              <a:gd name="connsiteY1" fmla="*/ 1363277 h 6106726"/>
              <a:gd name="connsiteX2" fmla="*/ 901526 w 3940001"/>
              <a:gd name="connsiteY2" fmla="*/ 306001 h 6106726"/>
              <a:gd name="connsiteX3" fmla="*/ 3940001 w 3940001"/>
              <a:gd name="connsiteY3" fmla="*/ 6106726 h 6106726"/>
              <a:gd name="connsiteX4" fmla="*/ 149051 w 3940001"/>
              <a:gd name="connsiteY4" fmla="*/ 6106726 h 6106726"/>
              <a:gd name="connsiteX0" fmla="*/ 265840 w 4056790"/>
              <a:gd name="connsiteY0" fmla="*/ 6442380 h 6442380"/>
              <a:gd name="connsiteX1" fmla="*/ 262192 w 4056790"/>
              <a:gd name="connsiteY1" fmla="*/ 677527 h 6442380"/>
              <a:gd name="connsiteX2" fmla="*/ 1018315 w 4056790"/>
              <a:gd name="connsiteY2" fmla="*/ 641655 h 6442380"/>
              <a:gd name="connsiteX3" fmla="*/ 4056790 w 4056790"/>
              <a:gd name="connsiteY3" fmla="*/ 6442380 h 6442380"/>
              <a:gd name="connsiteX4" fmla="*/ 265840 w 4056790"/>
              <a:gd name="connsiteY4" fmla="*/ 6442380 h 6442380"/>
              <a:gd name="connsiteX0" fmla="*/ 265840 w 4056790"/>
              <a:gd name="connsiteY0" fmla="*/ 6141761 h 6141761"/>
              <a:gd name="connsiteX1" fmla="*/ 262192 w 4056790"/>
              <a:gd name="connsiteY1" fmla="*/ 376908 h 6141761"/>
              <a:gd name="connsiteX2" fmla="*/ 1018315 w 4056790"/>
              <a:gd name="connsiteY2" fmla="*/ 341036 h 6141761"/>
              <a:gd name="connsiteX3" fmla="*/ 4056790 w 4056790"/>
              <a:gd name="connsiteY3" fmla="*/ 6141761 h 6141761"/>
              <a:gd name="connsiteX4" fmla="*/ 265840 w 4056790"/>
              <a:gd name="connsiteY4" fmla="*/ 6141761 h 6141761"/>
              <a:gd name="connsiteX0" fmla="*/ 265840 w 4056790"/>
              <a:gd name="connsiteY0" fmla="*/ 5800725 h 5800725"/>
              <a:gd name="connsiteX1" fmla="*/ 262192 w 4056790"/>
              <a:gd name="connsiteY1" fmla="*/ 35872 h 5800725"/>
              <a:gd name="connsiteX2" fmla="*/ 1018315 w 4056790"/>
              <a:gd name="connsiteY2" fmla="*/ 0 h 5800725"/>
              <a:gd name="connsiteX3" fmla="*/ 4056790 w 4056790"/>
              <a:gd name="connsiteY3" fmla="*/ 5800725 h 5800725"/>
              <a:gd name="connsiteX4" fmla="*/ 265840 w 4056790"/>
              <a:gd name="connsiteY4" fmla="*/ 5800725 h 5800725"/>
              <a:gd name="connsiteX0" fmla="*/ 230673 w 4021623"/>
              <a:gd name="connsiteY0" fmla="*/ 5800725 h 5800725"/>
              <a:gd name="connsiteX1" fmla="*/ 227025 w 4021623"/>
              <a:gd name="connsiteY1" fmla="*/ 35872 h 5800725"/>
              <a:gd name="connsiteX2" fmla="*/ 983148 w 4021623"/>
              <a:gd name="connsiteY2" fmla="*/ 0 h 5800725"/>
              <a:gd name="connsiteX3" fmla="*/ 4021623 w 4021623"/>
              <a:gd name="connsiteY3" fmla="*/ 5800725 h 5800725"/>
              <a:gd name="connsiteX4" fmla="*/ 230673 w 4021623"/>
              <a:gd name="connsiteY4" fmla="*/ 5800725 h 5800725"/>
              <a:gd name="connsiteX0" fmla="*/ 3648 w 3794598"/>
              <a:gd name="connsiteY0" fmla="*/ 5800725 h 5800725"/>
              <a:gd name="connsiteX1" fmla="*/ 0 w 3794598"/>
              <a:gd name="connsiteY1" fmla="*/ 35872 h 5800725"/>
              <a:gd name="connsiteX2" fmla="*/ 756123 w 3794598"/>
              <a:gd name="connsiteY2" fmla="*/ 0 h 5800725"/>
              <a:gd name="connsiteX3" fmla="*/ 3794598 w 3794598"/>
              <a:gd name="connsiteY3" fmla="*/ 5800725 h 5800725"/>
              <a:gd name="connsiteX4" fmla="*/ 3648 w 3794598"/>
              <a:gd name="connsiteY4" fmla="*/ 5800725 h 5800725"/>
              <a:gd name="connsiteX0" fmla="*/ 3648 w 3794598"/>
              <a:gd name="connsiteY0" fmla="*/ 5781675 h 5781675"/>
              <a:gd name="connsiteX1" fmla="*/ 0 w 3794598"/>
              <a:gd name="connsiteY1" fmla="*/ 16822 h 5781675"/>
              <a:gd name="connsiteX2" fmla="*/ 775173 w 3794598"/>
              <a:gd name="connsiteY2" fmla="*/ 0 h 5781675"/>
              <a:gd name="connsiteX3" fmla="*/ 3794598 w 3794598"/>
              <a:gd name="connsiteY3" fmla="*/ 5781675 h 5781675"/>
              <a:gd name="connsiteX4" fmla="*/ 3648 w 3794598"/>
              <a:gd name="connsiteY4" fmla="*/ 5781675 h 5781675"/>
              <a:gd name="connsiteX0" fmla="*/ 2219 w 3793169"/>
              <a:gd name="connsiteY0" fmla="*/ 5783903 h 5783903"/>
              <a:gd name="connsiteX1" fmla="*/ 8096 w 3793169"/>
              <a:gd name="connsiteY1" fmla="*/ 0 h 5783903"/>
              <a:gd name="connsiteX2" fmla="*/ 773744 w 3793169"/>
              <a:gd name="connsiteY2" fmla="*/ 2228 h 5783903"/>
              <a:gd name="connsiteX3" fmla="*/ 3793169 w 3793169"/>
              <a:gd name="connsiteY3" fmla="*/ 5783903 h 5783903"/>
              <a:gd name="connsiteX4" fmla="*/ 2219 w 3793169"/>
              <a:gd name="connsiteY4" fmla="*/ 5783903 h 5783903"/>
              <a:gd name="connsiteX0" fmla="*/ 2219 w 3793169"/>
              <a:gd name="connsiteY0" fmla="*/ 5783903 h 5783903"/>
              <a:gd name="connsiteX1" fmla="*/ 8096 w 3793169"/>
              <a:gd name="connsiteY1" fmla="*/ 0 h 5783903"/>
              <a:gd name="connsiteX2" fmla="*/ 773744 w 3793169"/>
              <a:gd name="connsiteY2" fmla="*/ 2228 h 5783903"/>
              <a:gd name="connsiteX3" fmla="*/ 3793169 w 3793169"/>
              <a:gd name="connsiteY3" fmla="*/ 5783903 h 5783903"/>
              <a:gd name="connsiteX4" fmla="*/ 2219 w 3793169"/>
              <a:gd name="connsiteY4" fmla="*/ 5783903 h 5783903"/>
              <a:gd name="connsiteX0" fmla="*/ 2219 w 3793169"/>
              <a:gd name="connsiteY0" fmla="*/ 5781675 h 5781675"/>
              <a:gd name="connsiteX1" fmla="*/ 8096 w 3793169"/>
              <a:gd name="connsiteY1" fmla="*/ 7297 h 5781675"/>
              <a:gd name="connsiteX2" fmla="*/ 773744 w 3793169"/>
              <a:gd name="connsiteY2" fmla="*/ 0 h 5781675"/>
              <a:gd name="connsiteX3" fmla="*/ 3793169 w 3793169"/>
              <a:gd name="connsiteY3" fmla="*/ 5781675 h 5781675"/>
              <a:gd name="connsiteX4" fmla="*/ 2219 w 3793169"/>
              <a:gd name="connsiteY4" fmla="*/ 5781675 h 5781675"/>
              <a:gd name="connsiteX0" fmla="*/ 2219 w 3793169"/>
              <a:gd name="connsiteY0" fmla="*/ 5774378 h 5774378"/>
              <a:gd name="connsiteX1" fmla="*/ 8096 w 3793169"/>
              <a:gd name="connsiteY1" fmla="*/ 0 h 5774378"/>
              <a:gd name="connsiteX2" fmla="*/ 888044 w 3793169"/>
              <a:gd name="connsiteY2" fmla="*/ 2228 h 5774378"/>
              <a:gd name="connsiteX3" fmla="*/ 3793169 w 3793169"/>
              <a:gd name="connsiteY3" fmla="*/ 5774378 h 5774378"/>
              <a:gd name="connsiteX4" fmla="*/ 2219 w 3793169"/>
              <a:gd name="connsiteY4" fmla="*/ 5774378 h 5774378"/>
              <a:gd name="connsiteX0" fmla="*/ 2219 w 3793169"/>
              <a:gd name="connsiteY0" fmla="*/ 5774378 h 5774378"/>
              <a:gd name="connsiteX1" fmla="*/ 8096 w 3793169"/>
              <a:gd name="connsiteY1" fmla="*/ 0 h 5774378"/>
              <a:gd name="connsiteX2" fmla="*/ 888044 w 3793169"/>
              <a:gd name="connsiteY2" fmla="*/ 2228 h 5774378"/>
              <a:gd name="connsiteX3" fmla="*/ 3793169 w 3793169"/>
              <a:gd name="connsiteY3" fmla="*/ 5774378 h 5774378"/>
              <a:gd name="connsiteX4" fmla="*/ 2219 w 3793169"/>
              <a:gd name="connsiteY4" fmla="*/ 5774378 h 5774378"/>
              <a:gd name="connsiteX0" fmla="*/ 2219 w 3793169"/>
              <a:gd name="connsiteY0" fmla="*/ 5774378 h 5774378"/>
              <a:gd name="connsiteX1" fmla="*/ 8096 w 3793169"/>
              <a:gd name="connsiteY1" fmla="*/ 0 h 5774378"/>
              <a:gd name="connsiteX2" fmla="*/ 1583369 w 3793169"/>
              <a:gd name="connsiteY2" fmla="*/ 2228 h 5774378"/>
              <a:gd name="connsiteX3" fmla="*/ 3793169 w 3793169"/>
              <a:gd name="connsiteY3" fmla="*/ 5774378 h 5774378"/>
              <a:gd name="connsiteX4" fmla="*/ 2219 w 3793169"/>
              <a:gd name="connsiteY4" fmla="*/ 5774378 h 5774378"/>
              <a:gd name="connsiteX0" fmla="*/ 2219 w 3793169"/>
              <a:gd name="connsiteY0" fmla="*/ 5774378 h 5774378"/>
              <a:gd name="connsiteX1" fmla="*/ 8096 w 3793169"/>
              <a:gd name="connsiteY1" fmla="*/ 0 h 5774378"/>
              <a:gd name="connsiteX2" fmla="*/ 1630994 w 3793169"/>
              <a:gd name="connsiteY2" fmla="*/ 2228 h 5774378"/>
              <a:gd name="connsiteX3" fmla="*/ 3793169 w 3793169"/>
              <a:gd name="connsiteY3" fmla="*/ 5774378 h 5774378"/>
              <a:gd name="connsiteX4" fmla="*/ 2219 w 3793169"/>
              <a:gd name="connsiteY4" fmla="*/ 5774378 h 5774378"/>
              <a:gd name="connsiteX0" fmla="*/ 2219 w 3793169"/>
              <a:gd name="connsiteY0" fmla="*/ 5781675 h 5781675"/>
              <a:gd name="connsiteX1" fmla="*/ 8096 w 3793169"/>
              <a:gd name="connsiteY1" fmla="*/ 7297 h 5781675"/>
              <a:gd name="connsiteX2" fmla="*/ 1726244 w 3793169"/>
              <a:gd name="connsiteY2" fmla="*/ 0 h 5781675"/>
              <a:gd name="connsiteX3" fmla="*/ 3793169 w 3793169"/>
              <a:gd name="connsiteY3" fmla="*/ 5781675 h 5781675"/>
              <a:gd name="connsiteX4" fmla="*/ 2219 w 3793169"/>
              <a:gd name="connsiteY4" fmla="*/ 5781675 h 578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3169" h="5781675">
                <a:moveTo>
                  <a:pt x="2219" y="5781675"/>
                </a:moveTo>
                <a:cubicBezTo>
                  <a:pt x="-9265" y="4757636"/>
                  <a:pt x="28599" y="1071361"/>
                  <a:pt x="8096" y="7297"/>
                </a:cubicBezTo>
                <a:lnTo>
                  <a:pt x="1726244" y="0"/>
                </a:lnTo>
                <a:lnTo>
                  <a:pt x="3793169" y="5781675"/>
                </a:lnTo>
                <a:lnTo>
                  <a:pt x="2219" y="5781675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7930" r="-90418"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6C561270-A68A-AC00-7356-A1646F90D7C8}"/>
              </a:ext>
            </a:extLst>
          </p:cNvPr>
          <p:cNvSpPr/>
          <p:nvPr userDrawn="1"/>
        </p:nvSpPr>
        <p:spPr>
          <a:xfrm>
            <a:off x="4931924" y="1070043"/>
            <a:ext cx="5536254" cy="5787957"/>
          </a:xfrm>
          <a:prstGeom prst="parallelogram">
            <a:avLst>
              <a:gd name="adj" fmla="val 35588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105" r="-26997"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854757" y="6329002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EF03896F-DABE-31F9-CDC5-509917D2002A}"/>
              </a:ext>
            </a:extLst>
          </p:cNvPr>
          <p:cNvSpPr/>
          <p:nvPr userDrawn="1"/>
        </p:nvSpPr>
        <p:spPr>
          <a:xfrm>
            <a:off x="1358631" y="1070043"/>
            <a:ext cx="5536254" cy="5787957"/>
          </a:xfrm>
          <a:prstGeom prst="parallelogram">
            <a:avLst>
              <a:gd name="adj" fmla="val 35588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17" r="-55033"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00142" y="425267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61230" y="1574286"/>
            <a:ext cx="6662140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611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Object" preserve="1">
  <p:cSld name="Content and Objec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4" name="Google Shape;174;p41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5" name="Google Shape;175;p41"/>
          <p:cNvSpPr txBox="1">
            <a:spLocks noGrp="1"/>
          </p:cNvSpPr>
          <p:nvPr>
            <p:ph type="body" idx="1"/>
          </p:nvPr>
        </p:nvSpPr>
        <p:spPr>
          <a:xfrm>
            <a:off x="838198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Google Shape;176;p41"/>
          <p:cNvSpPr txBox="1">
            <a:spLocks noGrp="1"/>
          </p:cNvSpPr>
          <p:nvPr>
            <p:ph type="body" idx="2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7" name="Google Shape;177;p41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0486939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Title Only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2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" name="Google Shape;180;p42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81" name="Google Shape;181;p42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7910322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95000"/>
                <a:alpha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7525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95000"/>
                <a:alpha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4835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B8FCC-1493-B3A1-6FA7-006140D74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D1B5A0-A35B-9A37-CFB5-AB3609B4D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51271-4CF7-9BC3-F691-1B3ADADBE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C074-73A7-42EB-B14B-EB54D11B7222}" type="datetimeFigureOut">
              <a:rPr lang="fr-BE" smtClean="0"/>
              <a:t>16-05-25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83E2C-1143-8BA4-0219-2B23D7656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B38F3-D386-F6C6-148E-91B28CDF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569C-C799-468A-881D-D5BC458ABB9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648687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2764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1"/>
          </p:nvPr>
        </p:nvSpPr>
        <p:spPr>
          <a:xfrm>
            <a:off x="838198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2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5" name="Google Shape;45;p26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70894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6495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8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52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" name="Google Shape;13;p21" descr="European Commissi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033852" y="6045988"/>
            <a:ext cx="1715733" cy="45042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68" r:id="rId2"/>
    <p:sldLayoutId id="2147483669" r:id="rId3"/>
    <p:sldLayoutId id="2147483670" r:id="rId4"/>
    <p:sldLayoutId id="2147483691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3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5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" name="Google Shape;13;p21" descr="European Commission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033852" y="6045988"/>
            <a:ext cx="1715733" cy="450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26367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95000"/>
                <a:alpha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25633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hesiondata.ec.europa.eu/funds/amif/21-27/#financing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7.png"/><Relationship Id="rId21" Type="http://schemas.openxmlformats.org/officeDocument/2006/relationships/image" Target="../media/image35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5" Type="http://schemas.openxmlformats.org/officeDocument/2006/relationships/image" Target="../media/image39.svg"/><Relationship Id="rId33" Type="http://schemas.openxmlformats.org/officeDocument/2006/relationships/image" Target="../media/image47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sv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23" Type="http://schemas.openxmlformats.org/officeDocument/2006/relationships/image" Target="../media/image37.svg"/><Relationship Id="rId28" Type="http://schemas.openxmlformats.org/officeDocument/2006/relationships/image" Target="../media/image42.png"/><Relationship Id="rId10" Type="http://schemas.openxmlformats.org/officeDocument/2006/relationships/image" Target="../media/image24.png"/><Relationship Id="rId19" Type="http://schemas.openxmlformats.org/officeDocument/2006/relationships/image" Target="../media/image33.svg"/><Relationship Id="rId31" Type="http://schemas.openxmlformats.org/officeDocument/2006/relationships/image" Target="../media/image45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svg"/><Relationship Id="rId30" Type="http://schemas.openxmlformats.org/officeDocument/2006/relationships/image" Target="../media/image44.png"/><Relationship Id="rId8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home-affairs.ec.europa.eu%2Ffunding%2Fasylum-migration-and-integration-funds%2Fasylum-migration-and-integration-fund-2021-2027_en&amp;data=05%7C02%7CQuentin.JANTET%40ec.europa.eu%7C26736d65655646d8409e08dc83c6eeff%7Cb24c8b06522c46fe908070926f8dddb1%7C1%7C0%7C638530137647852429%7CUnknown%7CTWFpbGZsb3d8eyJWIjoiMC4wLjAwMDAiLCJQIjoiV2luMzIiLCJBTiI6Ik1haWwiLCJXVCI6Mn0%3D%7C0%7C%7C%7C&amp;sdata=bNkIJlUAGgJbpW9OypRonNJYEfuJbHTBEasYn8iTXSM%3D&amp;reserved=0" TargetMode="External"/><Relationship Id="rId2" Type="http://schemas.openxmlformats.org/officeDocument/2006/relationships/hyperlink" Target="https://home-affairs.ec.europa.eu/funding/funding-contacts_en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ec.europa.eu/info/funding-tenders/opportunities/portal/screen/how-to-participate/how-to-participate/1" TargetMode="External"/><Relationship Id="rId4" Type="http://schemas.openxmlformats.org/officeDocument/2006/relationships/hyperlink" Target="https://ec.europa.eu/info/funding-tenders/opportunities/portal/screen/home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regional_policy/funding/available-budget_e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c.europa.eu/regional_policy/funding/erdf_en" TargetMode="External"/><Relationship Id="rId4" Type="http://schemas.openxmlformats.org/officeDocument/2006/relationships/hyperlink" Target="https://european-social-fund-plus.ec.europa.eu/en/what-esf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ordis.europa.eu/project/id/101004704/en" TargetMode="External"/><Relationship Id="rId2" Type="http://schemas.openxmlformats.org/officeDocument/2006/relationships/hyperlink" Target="https://cordis.europa.eu/project/id/822380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ordis.europa.eu/project/id/870930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info/funding-tenders/opportunities/portal/screen/opportunities/calls-for-proposals?isExactMatch=true&amp;status=31094501,31094502,31094503&amp;frameworkProgramme=43152860&amp;order=DESC&amp;pageNumber=1&amp;pageSize=50&amp;sortBy=startDate" TargetMode="Externa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31BE56-CFC8-76DC-8846-C5C8C7F381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07420" y="5989636"/>
            <a:ext cx="3884579" cy="868363"/>
          </a:xfrm>
          <a:solidFill>
            <a:schemeClr val="tx2"/>
          </a:solidFill>
        </p:spPr>
        <p:txBody>
          <a:bodyPr/>
          <a:lstStyle/>
          <a:p>
            <a:pPr>
              <a:spcAft>
                <a:spcPts val="0"/>
              </a:spcAft>
            </a:pPr>
            <a:r>
              <a:rPr lang="en-IE">
                <a:solidFill>
                  <a:schemeClr val="accent5"/>
                </a:solidFill>
              </a:rPr>
              <a:t>Guido Castellano, DG HOME </a:t>
            </a:r>
          </a:p>
          <a:p>
            <a:r>
              <a:rPr lang="en-IE">
                <a:solidFill>
                  <a:schemeClr val="accent5"/>
                </a:solidFill>
              </a:rPr>
              <a:t>Unit E1, “Fund Coordination”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3E3A5F-4DC1-739C-657B-3F4848201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230" y="1574287"/>
            <a:ext cx="9916246" cy="987938"/>
          </a:xfrm>
          <a:solidFill>
            <a:srgbClr val="004494"/>
          </a:solidFill>
        </p:spPr>
        <p:txBody>
          <a:bodyPr/>
          <a:lstStyle/>
          <a:p>
            <a:r>
              <a:rPr lang="en-IE" sz="5000">
                <a:solidFill>
                  <a:schemeClr val="accent5"/>
                </a:solidFill>
              </a:rPr>
              <a:t>EU Policy Framework and Funding</a:t>
            </a:r>
          </a:p>
        </p:txBody>
      </p:sp>
    </p:spTree>
    <p:extLst>
      <p:ext uri="{BB962C8B-B14F-4D97-AF65-F5344CB8AC3E}">
        <p14:creationId xmlns:p14="http://schemas.microsoft.com/office/powerpoint/2010/main" val="1806147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FC9F-CE21-E8A4-ECF1-284E60F04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AMIF Specific Objectives (SO)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0BA9AF-ADE5-5D0A-6447-E78EF3B41B22}"/>
              </a:ext>
            </a:extLst>
          </p:cNvPr>
          <p:cNvSpPr/>
          <p:nvPr/>
        </p:nvSpPr>
        <p:spPr>
          <a:xfrm>
            <a:off x="2828925" y="1943099"/>
            <a:ext cx="3200400" cy="132397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/>
              <a:t>SO1</a:t>
            </a:r>
          </a:p>
          <a:p>
            <a:pPr algn="ctr"/>
            <a:endParaRPr lang="en-IE"/>
          </a:p>
          <a:p>
            <a:pPr algn="ctr"/>
            <a:r>
              <a:rPr lang="en-IE"/>
              <a:t>Strengthening and developing all aspects of the Union Asylum System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E91E723-2BC9-37C1-E5D8-DE17D2A6EAFA}"/>
              </a:ext>
            </a:extLst>
          </p:cNvPr>
          <p:cNvSpPr/>
          <p:nvPr/>
        </p:nvSpPr>
        <p:spPr>
          <a:xfrm>
            <a:off x="6096000" y="1943099"/>
            <a:ext cx="3200400" cy="13239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/>
              <a:t>SO2</a:t>
            </a:r>
          </a:p>
          <a:p>
            <a:pPr algn="ctr"/>
            <a:endParaRPr lang="en-IE"/>
          </a:p>
          <a:p>
            <a:pPr algn="ctr"/>
            <a:r>
              <a:rPr lang="en-IE"/>
              <a:t>Strengthening and developing legal migration and integration of third country nationals in Member States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9253FBE-3B4D-E7CC-19C3-908AF754EC8A}"/>
              </a:ext>
            </a:extLst>
          </p:cNvPr>
          <p:cNvSpPr/>
          <p:nvPr/>
        </p:nvSpPr>
        <p:spPr>
          <a:xfrm>
            <a:off x="2828925" y="3314699"/>
            <a:ext cx="3200400" cy="1323975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/>
              <a:t>SO3</a:t>
            </a:r>
          </a:p>
          <a:p>
            <a:pPr algn="ctr"/>
            <a:endParaRPr lang="en-IE"/>
          </a:p>
          <a:p>
            <a:pPr algn="ctr"/>
            <a:r>
              <a:rPr lang="en-IE"/>
              <a:t>Countering Illegal migration and contributing to effective reintegration in the Country of Origin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672186E-C40F-29FC-D09A-BF8E5A0E1E44}"/>
              </a:ext>
            </a:extLst>
          </p:cNvPr>
          <p:cNvSpPr/>
          <p:nvPr/>
        </p:nvSpPr>
        <p:spPr>
          <a:xfrm>
            <a:off x="6096000" y="3305174"/>
            <a:ext cx="3200400" cy="132397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/>
              <a:t>SO4</a:t>
            </a:r>
          </a:p>
          <a:p>
            <a:pPr algn="ctr"/>
            <a:endParaRPr lang="en-IE"/>
          </a:p>
          <a:p>
            <a:pPr algn="ctr"/>
            <a:r>
              <a:rPr lang="en-IE"/>
              <a:t>Enhancing of Solidarity and fair sharing of responsibility</a:t>
            </a:r>
          </a:p>
        </p:txBody>
      </p:sp>
      <p:sp>
        <p:nvSpPr>
          <p:cNvPr id="8" name="Callout: Right Arrow 7">
            <a:extLst>
              <a:ext uri="{FF2B5EF4-FFF2-40B4-BE49-F238E27FC236}">
                <a16:creationId xmlns:a16="http://schemas.microsoft.com/office/drawing/2014/main" id="{C4559FD0-71AF-96C3-0094-F0B19EEDD0E7}"/>
              </a:ext>
            </a:extLst>
          </p:cNvPr>
          <p:cNvSpPr/>
          <p:nvPr/>
        </p:nvSpPr>
        <p:spPr>
          <a:xfrm>
            <a:off x="345440" y="1595120"/>
            <a:ext cx="2483485" cy="2336800"/>
          </a:xfrm>
          <a:prstGeom prst="right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/>
              <a:t>The establishment or improvement of open reception infrastructure.</a:t>
            </a:r>
          </a:p>
          <a:p>
            <a:pPr algn="ctr"/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C4CBA8-FDBD-EA1B-218A-CC56318EB01C}"/>
              </a:ext>
            </a:extLst>
          </p:cNvPr>
          <p:cNvSpPr txBox="1"/>
          <p:nvPr/>
        </p:nvSpPr>
        <p:spPr>
          <a:xfrm>
            <a:off x="820132" y="5262880"/>
            <a:ext cx="8936610" cy="1169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b="1"/>
              <a:t>Scope of support </a:t>
            </a:r>
            <a:r>
              <a:rPr lang="fr-BE" b="1" err="1"/>
              <a:t>under</a:t>
            </a:r>
            <a:r>
              <a:rPr lang="fr-BE" b="1"/>
              <a:t> SO1 </a:t>
            </a:r>
            <a:r>
              <a:rPr lang="fr-BE"/>
              <a:t>(</a:t>
            </a:r>
            <a:r>
              <a:rPr lang="fr-BE" err="1"/>
              <a:t>examples</a:t>
            </a:r>
            <a:r>
              <a:rPr lang="fr-BE"/>
              <a:t>):</a:t>
            </a:r>
          </a:p>
          <a:p>
            <a:endParaRPr lang="fr-BE"/>
          </a:p>
          <a:p>
            <a:r>
              <a:rPr lang="fr-BE"/>
              <a:t>• </a:t>
            </a:r>
            <a:r>
              <a:rPr lang="fr-BE" err="1"/>
              <a:t>Capacity</a:t>
            </a:r>
            <a:r>
              <a:rPr lang="fr-BE"/>
              <a:t> building for </a:t>
            </a:r>
            <a:r>
              <a:rPr lang="fr-BE" err="1"/>
              <a:t>Asylum</a:t>
            </a:r>
            <a:r>
              <a:rPr lang="fr-BE"/>
              <a:t> </a:t>
            </a:r>
            <a:r>
              <a:rPr lang="fr-BE" err="1"/>
              <a:t>Procedures</a:t>
            </a:r>
            <a:r>
              <a:rPr lang="fr-BE"/>
              <a:t> (e.g. Infrastructure &amp; Staff Training) • </a:t>
            </a:r>
            <a:r>
              <a:rPr lang="fr-BE" err="1"/>
              <a:t>Reception</a:t>
            </a:r>
            <a:r>
              <a:rPr lang="fr-BE"/>
              <a:t> services for </a:t>
            </a:r>
            <a:r>
              <a:rPr lang="fr-BE" err="1"/>
              <a:t>TCNs</a:t>
            </a:r>
            <a:r>
              <a:rPr lang="fr-BE"/>
              <a:t> (e.g. </a:t>
            </a:r>
            <a:r>
              <a:rPr lang="fr-BE" err="1"/>
              <a:t>legal</a:t>
            </a:r>
            <a:r>
              <a:rPr lang="fr-BE"/>
              <a:t> &amp; </a:t>
            </a:r>
            <a:r>
              <a:rPr lang="fr-BE" err="1"/>
              <a:t>interpretation</a:t>
            </a:r>
            <a:r>
              <a:rPr lang="fr-BE"/>
              <a:t> services etc.) • </a:t>
            </a:r>
            <a:r>
              <a:rPr lang="fr-BE" err="1"/>
              <a:t>Specialised</a:t>
            </a:r>
            <a:r>
              <a:rPr lang="fr-BE"/>
              <a:t> support for </a:t>
            </a:r>
            <a:r>
              <a:rPr lang="fr-BE" err="1"/>
              <a:t>vulnerable</a:t>
            </a:r>
            <a:r>
              <a:rPr lang="fr-BE"/>
              <a:t> </a:t>
            </a:r>
            <a:r>
              <a:rPr lang="fr-BE" err="1"/>
              <a:t>persons</a:t>
            </a:r>
            <a:r>
              <a:rPr lang="fr-BE"/>
              <a:t>, </a:t>
            </a:r>
            <a:r>
              <a:rPr lang="fr-BE" err="1"/>
              <a:t>unaccompanied</a:t>
            </a:r>
            <a:r>
              <a:rPr lang="fr-BE"/>
              <a:t> minors &amp; </a:t>
            </a:r>
            <a:r>
              <a:rPr lang="fr-BE" err="1"/>
              <a:t>victims</a:t>
            </a:r>
            <a:r>
              <a:rPr lang="fr-BE"/>
              <a:t> of </a:t>
            </a:r>
            <a:r>
              <a:rPr lang="fr-BE" err="1"/>
              <a:t>trafficking</a:t>
            </a:r>
            <a:r>
              <a:rPr lang="fr-BE"/>
              <a:t> (e.g. </a:t>
            </a:r>
            <a:r>
              <a:rPr lang="fr-BE" err="1"/>
              <a:t>family</a:t>
            </a:r>
            <a:r>
              <a:rPr lang="fr-BE"/>
              <a:t> tracing, psychosocial support, </a:t>
            </a:r>
            <a:r>
              <a:rPr lang="fr-BE" err="1"/>
              <a:t>rehabilitation</a:t>
            </a:r>
            <a:r>
              <a:rPr lang="fr-BE"/>
              <a:t> services)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323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F52956-DF51-42CB-95E3-4CD1262AF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Budgetary structure in AMIF</a:t>
            </a:r>
            <a:endParaRPr lang="en-IE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F262632-A139-9963-FC0A-36499E5FFE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003731"/>
              </p:ext>
            </p:extLst>
          </p:nvPr>
        </p:nvGraphicFramePr>
        <p:xfrm>
          <a:off x="1108953" y="1632176"/>
          <a:ext cx="8891081" cy="4742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0936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CD5DBF-6F29-7DD8-2C99-4CD7287B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Strategic Objectives (EUR Billion)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4C66A41-E309-A627-8344-2865BBCAEB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4201594"/>
              </p:ext>
            </p:extLst>
          </p:nvPr>
        </p:nvGraphicFramePr>
        <p:xfrm>
          <a:off x="1536970" y="1385948"/>
          <a:ext cx="8214927" cy="4989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8C1C3C7-B86E-C210-AE18-5A86FD0F3243}"/>
              </a:ext>
            </a:extLst>
          </p:cNvPr>
          <p:cNvSpPr txBox="1"/>
          <p:nvPr/>
        </p:nvSpPr>
        <p:spPr>
          <a:xfrm>
            <a:off x="631596" y="6375140"/>
            <a:ext cx="6268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BE" sz="1200" dirty="0" err="1"/>
              <a:t>Programmed</a:t>
            </a:r>
            <a:r>
              <a:rPr lang="fr-BE" sz="1200" dirty="0"/>
              <a:t> at EU </a:t>
            </a:r>
            <a:r>
              <a:rPr lang="fr-BE" sz="1200" dirty="0" err="1"/>
              <a:t>level</a:t>
            </a:r>
            <a:r>
              <a:rPr lang="fr-BE" sz="1200" dirty="0"/>
              <a:t>, May 2025. </a:t>
            </a:r>
            <a:r>
              <a: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Source: Cohesion Open Data Platform</a:t>
            </a:r>
            <a:endParaRPr kumimoji="0" lang="en-I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endParaRPr lang="en-IE" sz="1200" dirty="0"/>
          </a:p>
        </p:txBody>
      </p:sp>
    </p:spTree>
    <p:extLst>
      <p:ext uri="{BB962C8B-B14F-4D97-AF65-F5344CB8AC3E}">
        <p14:creationId xmlns:p14="http://schemas.microsoft.com/office/powerpoint/2010/main" val="209661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4C65EED-42F6-23D4-7CB8-E12776F56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52" y="2646643"/>
            <a:ext cx="10515600" cy="782357"/>
          </a:xfrm>
        </p:spPr>
        <p:txBody>
          <a:bodyPr/>
          <a:lstStyle/>
          <a:p>
            <a:pPr algn="ctr"/>
            <a:r>
              <a:rPr lang="fr-BE" dirty="0"/>
              <a:t>Questions?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70773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F5DB4-6819-35F8-14CF-B8076DA75A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/>
              <a:t>Pact on Asylum and Migration</a:t>
            </a:r>
          </a:p>
        </p:txBody>
      </p:sp>
    </p:spTree>
    <p:extLst>
      <p:ext uri="{BB962C8B-B14F-4D97-AF65-F5344CB8AC3E}">
        <p14:creationId xmlns:p14="http://schemas.microsoft.com/office/powerpoint/2010/main" val="2358178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148C986-0D3E-B764-1420-36C13EB86F7E}"/>
              </a:ext>
            </a:extLst>
          </p:cNvPr>
          <p:cNvSpPr txBox="1">
            <a:spLocks/>
          </p:cNvSpPr>
          <p:nvPr/>
        </p:nvSpPr>
        <p:spPr>
          <a:xfrm>
            <a:off x="307903" y="371719"/>
            <a:ext cx="4397448" cy="5448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Pro" panose="020B0506040000020004" pitchFamily="34" charset="0"/>
                <a:cs typeface="Arial"/>
                <a:sym typeface="Arial"/>
              </a:rPr>
              <a:t>The 10 building blocks</a:t>
            </a: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798E0B02-B0AE-F5D5-4724-01F9643568DC}"/>
              </a:ext>
            </a:extLst>
          </p:cNvPr>
          <p:cNvGrpSpPr/>
          <p:nvPr/>
        </p:nvGrpSpPr>
        <p:grpSpPr>
          <a:xfrm>
            <a:off x="5082187" y="-38100"/>
            <a:ext cx="6991870" cy="6991870"/>
            <a:chOff x="3664982" y="-38100"/>
            <a:chExt cx="6991870" cy="6991870"/>
          </a:xfrm>
        </p:grpSpPr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08C5E735-E9E2-AC90-46A8-564AD11373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40652" y="1968322"/>
              <a:ext cx="50773" cy="2855164"/>
            </a:xfrm>
            <a:prstGeom prst="straightConnector1">
              <a:avLst/>
            </a:prstGeom>
            <a:ln w="1905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342DB912-71D0-0BAD-DC79-B774E49C15CF}"/>
                </a:ext>
              </a:extLst>
            </p:cNvPr>
            <p:cNvCxnSpPr>
              <a:cxnSpLocks/>
            </p:cNvCxnSpPr>
            <p:nvPr/>
          </p:nvCxnSpPr>
          <p:spPr>
            <a:xfrm>
              <a:off x="7266053" y="1968322"/>
              <a:ext cx="745791" cy="2643737"/>
            </a:xfrm>
            <a:prstGeom prst="straightConnector1">
              <a:avLst/>
            </a:prstGeom>
            <a:ln w="1905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1E7BF0A2-028F-2C3E-6407-2C9F6D70EC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80948" y="3036014"/>
              <a:ext cx="2247931" cy="1624318"/>
            </a:xfrm>
            <a:prstGeom prst="straightConnector1">
              <a:avLst/>
            </a:prstGeom>
            <a:ln w="1905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C8063850-1498-1D4B-94C4-C455AAFF87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40652" y="3033167"/>
              <a:ext cx="1433986" cy="1799457"/>
            </a:xfrm>
            <a:prstGeom prst="straightConnector1">
              <a:avLst/>
            </a:prstGeom>
            <a:ln w="1905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87419C17-BC44-7B53-644E-4E085D34E3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33993" y="3128250"/>
              <a:ext cx="2656360" cy="12452"/>
            </a:xfrm>
            <a:prstGeom prst="straightConnector1">
              <a:avLst/>
            </a:prstGeom>
            <a:ln w="1905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FB4366F7-D575-E886-8161-2DDA84E1D8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33993" y="3074149"/>
              <a:ext cx="2833626" cy="862622"/>
            </a:xfrm>
            <a:prstGeom prst="straightConnector1">
              <a:avLst/>
            </a:prstGeom>
            <a:ln w="1905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E5AFF7B9-BCE1-6E8C-D016-121B12CD7233}"/>
                </a:ext>
              </a:extLst>
            </p:cNvPr>
            <p:cNvCxnSpPr>
              <a:cxnSpLocks/>
            </p:cNvCxnSpPr>
            <p:nvPr/>
          </p:nvCxnSpPr>
          <p:spPr>
            <a:xfrm>
              <a:off x="6360944" y="2336354"/>
              <a:ext cx="2318042" cy="810409"/>
            </a:xfrm>
            <a:prstGeom prst="straightConnector1">
              <a:avLst/>
            </a:prstGeom>
            <a:ln w="1905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3D671567-4948-36D3-4FE6-CDFDA6524A3A}"/>
                </a:ext>
              </a:extLst>
            </p:cNvPr>
            <p:cNvCxnSpPr>
              <a:cxnSpLocks/>
            </p:cNvCxnSpPr>
            <p:nvPr/>
          </p:nvCxnSpPr>
          <p:spPr>
            <a:xfrm>
              <a:off x="5933993" y="3152186"/>
              <a:ext cx="546955" cy="1508146"/>
            </a:xfrm>
            <a:prstGeom prst="straightConnector1">
              <a:avLst/>
            </a:prstGeom>
            <a:ln w="1905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86A04320-638E-474B-27AC-6DDDB5EB2E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80948" y="1968322"/>
              <a:ext cx="822594" cy="2682872"/>
            </a:xfrm>
            <a:prstGeom prst="straightConnector1">
              <a:avLst/>
            </a:prstGeom>
            <a:ln w="1905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4F025C23-1626-0C92-A48E-B70D4CF4F0F4}"/>
                </a:ext>
              </a:extLst>
            </p:cNvPr>
            <p:cNvCxnSpPr>
              <a:cxnSpLocks/>
            </p:cNvCxnSpPr>
            <p:nvPr/>
          </p:nvCxnSpPr>
          <p:spPr>
            <a:xfrm>
              <a:off x="5933993" y="3140702"/>
              <a:ext cx="1306659" cy="1691922"/>
            </a:xfrm>
            <a:prstGeom prst="straightConnector1">
              <a:avLst/>
            </a:prstGeom>
            <a:ln w="1905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DA961B3A-6E91-CA12-A242-4626C7A3C67F}"/>
                </a:ext>
              </a:extLst>
            </p:cNvPr>
            <p:cNvCxnSpPr>
              <a:cxnSpLocks/>
            </p:cNvCxnSpPr>
            <p:nvPr/>
          </p:nvCxnSpPr>
          <p:spPr>
            <a:xfrm>
              <a:off x="5861823" y="3089446"/>
              <a:ext cx="2150021" cy="1531751"/>
            </a:xfrm>
            <a:prstGeom prst="straightConnector1">
              <a:avLst/>
            </a:prstGeom>
            <a:ln w="1905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095B4EEF-E3F7-9AF1-777B-8C93C1F6156F}"/>
                </a:ext>
              </a:extLst>
            </p:cNvPr>
            <p:cNvCxnSpPr>
              <a:cxnSpLocks/>
            </p:cNvCxnSpPr>
            <p:nvPr/>
          </p:nvCxnSpPr>
          <p:spPr>
            <a:xfrm>
              <a:off x="5933993" y="3158247"/>
              <a:ext cx="2620641" cy="778524"/>
            </a:xfrm>
            <a:prstGeom prst="straightConnector1">
              <a:avLst/>
            </a:prstGeom>
            <a:ln w="1905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F8E89620-5202-C384-94EA-09752427E041}"/>
                </a:ext>
              </a:extLst>
            </p:cNvPr>
            <p:cNvCxnSpPr>
              <a:cxnSpLocks/>
            </p:cNvCxnSpPr>
            <p:nvPr/>
          </p:nvCxnSpPr>
          <p:spPr>
            <a:xfrm>
              <a:off x="5861823" y="3927633"/>
              <a:ext cx="2692811" cy="0"/>
            </a:xfrm>
            <a:prstGeom prst="straightConnector1">
              <a:avLst/>
            </a:prstGeom>
            <a:ln w="1905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B3D51178-4077-2A65-BE79-F2BBED5613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40652" y="2336354"/>
              <a:ext cx="850021" cy="2487132"/>
            </a:xfrm>
            <a:prstGeom prst="straightConnector1">
              <a:avLst/>
            </a:prstGeom>
            <a:ln w="1905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FED3EBBD-F1D0-086B-E9B7-E53D629212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7080" y="2325334"/>
              <a:ext cx="1642406" cy="2286725"/>
            </a:xfrm>
            <a:prstGeom prst="straightConnector1">
              <a:avLst/>
            </a:prstGeom>
            <a:ln w="1905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B1DA4DDD-D510-5DB8-0C2A-3C735357D4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90373" y="2325334"/>
              <a:ext cx="2470413" cy="907938"/>
            </a:xfrm>
            <a:prstGeom prst="straightConnector1">
              <a:avLst/>
            </a:prstGeom>
            <a:ln w="1905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0BDF02CF-5680-30F5-4D2E-EE6C590869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57023" y="1968322"/>
              <a:ext cx="1882245" cy="1447800"/>
            </a:xfrm>
            <a:prstGeom prst="straightConnector1">
              <a:avLst/>
            </a:prstGeom>
            <a:ln w="1905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32204F3F-0352-0FBF-9C5D-05B73EAC7E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11844" y="2366351"/>
              <a:ext cx="78829" cy="2254846"/>
            </a:xfrm>
            <a:prstGeom prst="straightConnector1">
              <a:avLst/>
            </a:prstGeom>
            <a:ln w="19050"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40" name="Picture 139" descr="A blue circle with black background&#10;&#10;Description automatically generated">
              <a:extLst>
                <a:ext uri="{FF2B5EF4-FFF2-40B4-BE49-F238E27FC236}">
                  <a16:creationId xmlns:a16="http://schemas.microsoft.com/office/drawing/2014/main" id="{CCFA725F-AE5B-910D-7330-C87A45609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64982" y="-38100"/>
              <a:ext cx="6991870" cy="6991870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C696C906-E4FF-D44F-6E30-737FE300F2DF}"/>
                </a:ext>
              </a:extLst>
            </p:cNvPr>
            <p:cNvSpPr txBox="1"/>
            <p:nvPr/>
          </p:nvSpPr>
          <p:spPr>
            <a:xfrm>
              <a:off x="5163538" y="4869930"/>
              <a:ext cx="189998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F5494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+mn-ea"/>
                  <a:cs typeface="Arial"/>
                  <a:sym typeface="Arial"/>
                </a:rPr>
                <a:t>Solidarity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769CC526-8BF7-0D25-3826-1469AD232E39}"/>
                </a:ext>
              </a:extLst>
            </p:cNvPr>
            <p:cNvSpPr txBox="1"/>
            <p:nvPr/>
          </p:nvSpPr>
          <p:spPr>
            <a:xfrm>
              <a:off x="4319522" y="3754638"/>
              <a:ext cx="1899982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F5494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+mn-ea"/>
                  <a:cs typeface="Arial"/>
                  <a:sym typeface="Arial"/>
                </a:rPr>
                <a:t>Contingency &amp;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F5494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+mn-ea"/>
                  <a:cs typeface="Arial"/>
                  <a:sym typeface="Arial"/>
                </a:rPr>
                <a:t>Crisis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C8F2343D-0C1B-4B08-F63C-7B0E8DA13958}"/>
                </a:ext>
              </a:extLst>
            </p:cNvPr>
            <p:cNvSpPr txBox="1"/>
            <p:nvPr/>
          </p:nvSpPr>
          <p:spPr>
            <a:xfrm>
              <a:off x="6316062" y="5377846"/>
              <a:ext cx="189998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F5494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+mn-ea"/>
                  <a:cs typeface="Arial"/>
                  <a:sym typeface="Arial"/>
                </a:rPr>
                <a:t>Responsibility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6F296826-7C56-85C8-2771-840B9931190D}"/>
                </a:ext>
              </a:extLst>
            </p:cNvPr>
            <p:cNvSpPr txBox="1"/>
            <p:nvPr/>
          </p:nvSpPr>
          <p:spPr>
            <a:xfrm>
              <a:off x="7526043" y="4918920"/>
              <a:ext cx="189998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F5494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+mn-ea"/>
                  <a:cs typeface="Arial"/>
                  <a:sym typeface="Arial"/>
                </a:rPr>
                <a:t>Return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2A369434-887C-A1E6-57AC-9BD99608E0FF}"/>
                </a:ext>
              </a:extLst>
            </p:cNvPr>
            <p:cNvSpPr txBox="1"/>
            <p:nvPr/>
          </p:nvSpPr>
          <p:spPr>
            <a:xfrm>
              <a:off x="8160786" y="2633108"/>
              <a:ext cx="1899982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F5494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+mn-ea"/>
                  <a:cs typeface="Arial"/>
                  <a:sym typeface="Arial"/>
                </a:rPr>
                <a:t>Rethinking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F5494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+mn-ea"/>
                  <a:cs typeface="Arial"/>
                  <a:sym typeface="Arial"/>
                </a:rPr>
                <a:t>Reception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5FD84D4C-2C62-5F93-2B66-4B0A23955D0C}"/>
                </a:ext>
              </a:extLst>
            </p:cNvPr>
            <p:cNvSpPr txBox="1"/>
            <p:nvPr/>
          </p:nvSpPr>
          <p:spPr>
            <a:xfrm>
              <a:off x="5050232" y="1404786"/>
              <a:ext cx="189998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F5494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+mn-ea"/>
                  <a:cs typeface="Arial"/>
                  <a:sym typeface="Arial"/>
                </a:rPr>
                <a:t>Resettlement Inclusion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F5494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+mn-ea"/>
                  <a:cs typeface="Arial"/>
                  <a:sym typeface="Arial"/>
                </a:rPr>
                <a:t>Integration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9394A80B-8EEF-9A79-3EEA-AF07DB7B811A}"/>
                </a:ext>
              </a:extLst>
            </p:cNvPr>
            <p:cNvSpPr txBox="1"/>
            <p:nvPr/>
          </p:nvSpPr>
          <p:spPr>
            <a:xfrm>
              <a:off x="7580029" y="1653618"/>
              <a:ext cx="1899982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F5494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+mn-ea"/>
                  <a:cs typeface="Arial"/>
                  <a:sym typeface="Arial"/>
                </a:rPr>
                <a:t>Border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F5494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+mn-ea"/>
                  <a:cs typeface="Arial"/>
                  <a:sym typeface="Arial"/>
                </a:rPr>
                <a:t>Systems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A45D34E-EDBE-166C-98E1-E4012BE016FF}"/>
                </a:ext>
              </a:extLst>
            </p:cNvPr>
            <p:cNvSpPr txBox="1"/>
            <p:nvPr/>
          </p:nvSpPr>
          <p:spPr>
            <a:xfrm>
              <a:off x="6360944" y="941216"/>
              <a:ext cx="1899982" cy="11541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F5494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+mn-ea"/>
                  <a:cs typeface="Arial"/>
                  <a:sym typeface="Arial"/>
                </a:rPr>
                <a:t>Common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F5494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+mn-ea"/>
                  <a:cs typeface="Arial"/>
                  <a:sym typeface="Arial"/>
                </a:rPr>
                <a:t> Information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F5494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+mn-ea"/>
                  <a:cs typeface="Arial"/>
                  <a:sym typeface="Arial"/>
                </a:rPr>
                <a:t>Systems /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F5494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+mn-ea"/>
                  <a:cs typeface="Arial"/>
                  <a:sym typeface="Arial"/>
                </a:rPr>
                <a:t>Eurodac</a:t>
              </a:r>
            </a:p>
          </p:txBody>
        </p: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E98F1455-F437-0D3B-C9FA-AC8FFFEFB750}"/>
                </a:ext>
              </a:extLst>
            </p:cNvPr>
            <p:cNvGrpSpPr/>
            <p:nvPr/>
          </p:nvGrpSpPr>
          <p:grpSpPr>
            <a:xfrm>
              <a:off x="6775282" y="5834153"/>
              <a:ext cx="930739" cy="930739"/>
              <a:chOff x="364661" y="2046806"/>
              <a:chExt cx="1589796" cy="1589796"/>
            </a:xfrm>
          </p:grpSpPr>
          <p:pic>
            <p:nvPicPr>
              <p:cNvPr id="150" name="Graphic 149">
                <a:extLst>
                  <a:ext uri="{FF2B5EF4-FFF2-40B4-BE49-F238E27FC236}">
                    <a16:creationId xmlns:a16="http://schemas.microsoft.com/office/drawing/2014/main" id="{2F3804D4-A4C6-BBA2-6A82-F28F8A5281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64661" y="2046806"/>
                <a:ext cx="1589796" cy="1589796"/>
              </a:xfrm>
              <a:prstGeom prst="rect">
                <a:avLst/>
              </a:prstGeom>
            </p:spPr>
          </p:pic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765D2B1B-062C-3DDB-1482-40AAAFEAF3E9}"/>
                  </a:ext>
                </a:extLst>
              </p:cNvPr>
              <p:cNvSpPr/>
              <p:nvPr/>
            </p:nvSpPr>
            <p:spPr>
              <a:xfrm>
                <a:off x="1191314" y="2399991"/>
                <a:ext cx="411370" cy="446318"/>
              </a:xfrm>
              <a:custGeom>
                <a:avLst/>
                <a:gdLst>
                  <a:gd name="connsiteX0" fmla="*/ 336848 w 411370"/>
                  <a:gd name="connsiteY0" fmla="*/ 197013 h 446318"/>
                  <a:gd name="connsiteX1" fmla="*/ 337886 w 411370"/>
                  <a:gd name="connsiteY1" fmla="*/ 208605 h 446318"/>
                  <a:gd name="connsiteX2" fmla="*/ 342038 w 411370"/>
                  <a:gd name="connsiteY2" fmla="*/ 249089 h 446318"/>
                  <a:gd name="connsiteX3" fmla="*/ 342730 w 411370"/>
                  <a:gd name="connsiteY3" fmla="*/ 309123 h 446318"/>
                  <a:gd name="connsiteX4" fmla="*/ 333041 w 411370"/>
                  <a:gd name="connsiteY4" fmla="*/ 355489 h 446318"/>
                  <a:gd name="connsiteX5" fmla="*/ 328716 w 411370"/>
                  <a:gd name="connsiteY5" fmla="*/ 375558 h 446318"/>
                  <a:gd name="connsiteX6" fmla="*/ 302592 w 411370"/>
                  <a:gd name="connsiteY6" fmla="*/ 403239 h 446318"/>
                  <a:gd name="connsiteX7" fmla="*/ 267471 w 411370"/>
                  <a:gd name="connsiteY7" fmla="*/ 394935 h 446318"/>
                  <a:gd name="connsiteX8" fmla="*/ 256572 w 411370"/>
                  <a:gd name="connsiteY8" fmla="*/ 357738 h 446318"/>
                  <a:gd name="connsiteX9" fmla="*/ 265568 w 411370"/>
                  <a:gd name="connsiteY9" fmla="*/ 314659 h 446318"/>
                  <a:gd name="connsiteX10" fmla="*/ 266433 w 411370"/>
                  <a:gd name="connsiteY10" fmla="*/ 303068 h 446318"/>
                  <a:gd name="connsiteX11" fmla="*/ 133736 w 411370"/>
                  <a:gd name="connsiteY11" fmla="*/ 435765 h 446318"/>
                  <a:gd name="connsiteX12" fmla="*/ 108130 w 411370"/>
                  <a:gd name="connsiteY12" fmla="*/ 446319 h 446318"/>
                  <a:gd name="connsiteX13" fmla="*/ 82525 w 411370"/>
                  <a:gd name="connsiteY13" fmla="*/ 435765 h 446318"/>
                  <a:gd name="connsiteX14" fmla="*/ 74567 w 411370"/>
                  <a:gd name="connsiteY14" fmla="*/ 423654 h 446318"/>
                  <a:gd name="connsiteX15" fmla="*/ 72837 w 411370"/>
                  <a:gd name="connsiteY15" fmla="*/ 425385 h 446318"/>
                  <a:gd name="connsiteX16" fmla="*/ 47231 w 411370"/>
                  <a:gd name="connsiteY16" fmla="*/ 435938 h 446318"/>
                  <a:gd name="connsiteX17" fmla="*/ 21626 w 411370"/>
                  <a:gd name="connsiteY17" fmla="*/ 425385 h 446318"/>
                  <a:gd name="connsiteX18" fmla="*/ 21626 w 411370"/>
                  <a:gd name="connsiteY18" fmla="*/ 374174 h 446318"/>
                  <a:gd name="connsiteX19" fmla="*/ 23356 w 411370"/>
                  <a:gd name="connsiteY19" fmla="*/ 372444 h 446318"/>
                  <a:gd name="connsiteX20" fmla="*/ 11246 w 411370"/>
                  <a:gd name="connsiteY20" fmla="*/ 364486 h 446318"/>
                  <a:gd name="connsiteX21" fmla="*/ 692 w 411370"/>
                  <a:gd name="connsiteY21" fmla="*/ 338880 h 446318"/>
                  <a:gd name="connsiteX22" fmla="*/ 11246 w 411370"/>
                  <a:gd name="connsiteY22" fmla="*/ 313275 h 446318"/>
                  <a:gd name="connsiteX23" fmla="*/ 22664 w 411370"/>
                  <a:gd name="connsiteY23" fmla="*/ 301857 h 446318"/>
                  <a:gd name="connsiteX24" fmla="*/ 10554 w 411370"/>
                  <a:gd name="connsiteY24" fmla="*/ 293898 h 446318"/>
                  <a:gd name="connsiteX25" fmla="*/ 0 w 411370"/>
                  <a:gd name="connsiteY25" fmla="*/ 268466 h 446318"/>
                  <a:gd name="connsiteX26" fmla="*/ 10727 w 411370"/>
                  <a:gd name="connsiteY26" fmla="*/ 242515 h 446318"/>
                  <a:gd name="connsiteX27" fmla="*/ 145846 w 411370"/>
                  <a:gd name="connsiteY27" fmla="*/ 107395 h 446318"/>
                  <a:gd name="connsiteX28" fmla="*/ 213665 w 411370"/>
                  <a:gd name="connsiteY28" fmla="*/ 75215 h 446318"/>
                  <a:gd name="connsiteX29" fmla="*/ 285118 w 411370"/>
                  <a:gd name="connsiteY29" fmla="*/ 3244 h 446318"/>
                  <a:gd name="connsiteX30" fmla="*/ 300689 w 411370"/>
                  <a:gd name="connsiteY30" fmla="*/ 3244 h 446318"/>
                  <a:gd name="connsiteX31" fmla="*/ 300689 w 411370"/>
                  <a:gd name="connsiteY31" fmla="*/ 18815 h 446318"/>
                  <a:gd name="connsiteX32" fmla="*/ 225603 w 411370"/>
                  <a:gd name="connsiteY32" fmla="*/ 93900 h 446318"/>
                  <a:gd name="connsiteX33" fmla="*/ 218510 w 411370"/>
                  <a:gd name="connsiteY33" fmla="*/ 97015 h 446318"/>
                  <a:gd name="connsiteX34" fmla="*/ 160725 w 411370"/>
                  <a:gd name="connsiteY34" fmla="*/ 123139 h 446318"/>
                  <a:gd name="connsiteX35" fmla="*/ 25605 w 411370"/>
                  <a:gd name="connsiteY35" fmla="*/ 258258 h 446318"/>
                  <a:gd name="connsiteX36" fmla="*/ 21453 w 411370"/>
                  <a:gd name="connsiteY36" fmla="*/ 268639 h 446318"/>
                  <a:gd name="connsiteX37" fmla="*/ 25605 w 411370"/>
                  <a:gd name="connsiteY37" fmla="*/ 278500 h 446318"/>
                  <a:gd name="connsiteX38" fmla="*/ 35640 w 411370"/>
                  <a:gd name="connsiteY38" fmla="*/ 282653 h 446318"/>
                  <a:gd name="connsiteX39" fmla="*/ 45674 w 411370"/>
                  <a:gd name="connsiteY39" fmla="*/ 278673 h 446318"/>
                  <a:gd name="connsiteX40" fmla="*/ 129583 w 411370"/>
                  <a:gd name="connsiteY40" fmla="*/ 194764 h 446318"/>
                  <a:gd name="connsiteX41" fmla="*/ 145154 w 411370"/>
                  <a:gd name="connsiteY41" fmla="*/ 194764 h 446318"/>
                  <a:gd name="connsiteX42" fmla="*/ 145154 w 411370"/>
                  <a:gd name="connsiteY42" fmla="*/ 210335 h 446318"/>
                  <a:gd name="connsiteX43" fmla="*/ 61418 w 411370"/>
                  <a:gd name="connsiteY43" fmla="*/ 294071 h 446318"/>
                  <a:gd name="connsiteX44" fmla="*/ 61418 w 411370"/>
                  <a:gd name="connsiteY44" fmla="*/ 294071 h 446318"/>
                  <a:gd name="connsiteX45" fmla="*/ 61245 w 411370"/>
                  <a:gd name="connsiteY45" fmla="*/ 294244 h 446318"/>
                  <a:gd name="connsiteX46" fmla="*/ 26470 w 411370"/>
                  <a:gd name="connsiteY46" fmla="*/ 329019 h 446318"/>
                  <a:gd name="connsiteX47" fmla="*/ 26470 w 411370"/>
                  <a:gd name="connsiteY47" fmla="*/ 349261 h 446318"/>
                  <a:gd name="connsiteX48" fmla="*/ 46712 w 411370"/>
                  <a:gd name="connsiteY48" fmla="*/ 349261 h 446318"/>
                  <a:gd name="connsiteX49" fmla="*/ 148095 w 411370"/>
                  <a:gd name="connsiteY49" fmla="*/ 247878 h 446318"/>
                  <a:gd name="connsiteX50" fmla="*/ 163666 w 411370"/>
                  <a:gd name="connsiteY50" fmla="*/ 247878 h 446318"/>
                  <a:gd name="connsiteX51" fmla="*/ 163666 w 411370"/>
                  <a:gd name="connsiteY51" fmla="*/ 263449 h 446318"/>
                  <a:gd name="connsiteX52" fmla="*/ 37024 w 411370"/>
                  <a:gd name="connsiteY52" fmla="*/ 390091 h 446318"/>
                  <a:gd name="connsiteX53" fmla="*/ 37024 w 411370"/>
                  <a:gd name="connsiteY53" fmla="*/ 410333 h 446318"/>
                  <a:gd name="connsiteX54" fmla="*/ 57266 w 411370"/>
                  <a:gd name="connsiteY54" fmla="*/ 410333 h 446318"/>
                  <a:gd name="connsiteX55" fmla="*/ 183908 w 411370"/>
                  <a:gd name="connsiteY55" fmla="*/ 283691 h 446318"/>
                  <a:gd name="connsiteX56" fmla="*/ 199479 w 411370"/>
                  <a:gd name="connsiteY56" fmla="*/ 283691 h 446318"/>
                  <a:gd name="connsiteX57" fmla="*/ 199479 w 411370"/>
                  <a:gd name="connsiteY57" fmla="*/ 299261 h 446318"/>
                  <a:gd name="connsiteX58" fmla="*/ 98269 w 411370"/>
                  <a:gd name="connsiteY58" fmla="*/ 400471 h 446318"/>
                  <a:gd name="connsiteX59" fmla="*/ 98269 w 411370"/>
                  <a:gd name="connsiteY59" fmla="*/ 400644 h 446318"/>
                  <a:gd name="connsiteX60" fmla="*/ 94117 w 411370"/>
                  <a:gd name="connsiteY60" fmla="*/ 410679 h 446318"/>
                  <a:gd name="connsiteX61" fmla="*/ 98269 w 411370"/>
                  <a:gd name="connsiteY61" fmla="*/ 420886 h 446318"/>
                  <a:gd name="connsiteX62" fmla="*/ 118511 w 411370"/>
                  <a:gd name="connsiteY62" fmla="*/ 420886 h 446318"/>
                  <a:gd name="connsiteX63" fmla="*/ 264011 w 411370"/>
                  <a:gd name="connsiteY63" fmla="*/ 275213 h 446318"/>
                  <a:gd name="connsiteX64" fmla="*/ 282350 w 411370"/>
                  <a:gd name="connsiteY64" fmla="*/ 278327 h 446318"/>
                  <a:gd name="connsiteX65" fmla="*/ 282350 w 411370"/>
                  <a:gd name="connsiteY65" fmla="*/ 278500 h 446318"/>
                  <a:gd name="connsiteX66" fmla="*/ 287194 w 411370"/>
                  <a:gd name="connsiteY66" fmla="*/ 319676 h 446318"/>
                  <a:gd name="connsiteX67" fmla="*/ 278198 w 411370"/>
                  <a:gd name="connsiteY67" fmla="*/ 362582 h 446318"/>
                  <a:gd name="connsiteX68" fmla="*/ 282696 w 411370"/>
                  <a:gd name="connsiteY68" fmla="*/ 379364 h 446318"/>
                  <a:gd name="connsiteX69" fmla="*/ 296190 w 411370"/>
                  <a:gd name="connsiteY69" fmla="*/ 382651 h 446318"/>
                  <a:gd name="connsiteX70" fmla="*/ 307263 w 411370"/>
                  <a:gd name="connsiteY70" fmla="*/ 371406 h 446318"/>
                  <a:gd name="connsiteX71" fmla="*/ 311588 w 411370"/>
                  <a:gd name="connsiteY71" fmla="*/ 351337 h 446318"/>
                  <a:gd name="connsiteX72" fmla="*/ 321277 w 411370"/>
                  <a:gd name="connsiteY72" fmla="*/ 304971 h 446318"/>
                  <a:gd name="connsiteX73" fmla="*/ 320239 w 411370"/>
                  <a:gd name="connsiteY73" fmla="*/ 252376 h 446318"/>
                  <a:gd name="connsiteX74" fmla="*/ 315914 w 411370"/>
                  <a:gd name="connsiteY74" fmla="*/ 210681 h 446318"/>
                  <a:gd name="connsiteX75" fmla="*/ 314529 w 411370"/>
                  <a:gd name="connsiteY75" fmla="*/ 193726 h 446318"/>
                  <a:gd name="connsiteX76" fmla="*/ 317817 w 411370"/>
                  <a:gd name="connsiteY76" fmla="*/ 185249 h 446318"/>
                  <a:gd name="connsiteX77" fmla="*/ 392556 w 411370"/>
                  <a:gd name="connsiteY77" fmla="*/ 110682 h 446318"/>
                  <a:gd name="connsiteX78" fmla="*/ 408127 w 411370"/>
                  <a:gd name="connsiteY78" fmla="*/ 110682 h 446318"/>
                  <a:gd name="connsiteX79" fmla="*/ 408127 w 411370"/>
                  <a:gd name="connsiteY79" fmla="*/ 126253 h 446318"/>
                  <a:gd name="connsiteX80" fmla="*/ 337020 w 411370"/>
                  <a:gd name="connsiteY80" fmla="*/ 197186 h 446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11370" h="446318">
                    <a:moveTo>
                      <a:pt x="336848" y="197013"/>
                    </a:moveTo>
                    <a:cubicBezTo>
                      <a:pt x="337194" y="200820"/>
                      <a:pt x="337540" y="204799"/>
                      <a:pt x="337886" y="208605"/>
                    </a:cubicBezTo>
                    <a:cubicBezTo>
                      <a:pt x="338924" y="221927"/>
                      <a:pt x="340135" y="235767"/>
                      <a:pt x="342038" y="249089"/>
                    </a:cubicBezTo>
                    <a:cubicBezTo>
                      <a:pt x="344633" y="267947"/>
                      <a:pt x="347401" y="287497"/>
                      <a:pt x="342730" y="309123"/>
                    </a:cubicBezTo>
                    <a:cubicBezTo>
                      <a:pt x="339616" y="324694"/>
                      <a:pt x="336328" y="340091"/>
                      <a:pt x="333041" y="355489"/>
                    </a:cubicBezTo>
                    <a:lnTo>
                      <a:pt x="328716" y="375558"/>
                    </a:lnTo>
                    <a:cubicBezTo>
                      <a:pt x="325948" y="388361"/>
                      <a:pt x="315740" y="399260"/>
                      <a:pt x="302592" y="403239"/>
                    </a:cubicBezTo>
                    <a:cubicBezTo>
                      <a:pt x="290135" y="407046"/>
                      <a:pt x="276814" y="403932"/>
                      <a:pt x="267471" y="394935"/>
                    </a:cubicBezTo>
                    <a:cubicBezTo>
                      <a:pt x="257610" y="385766"/>
                      <a:pt x="253630" y="371752"/>
                      <a:pt x="256572" y="357738"/>
                    </a:cubicBezTo>
                    <a:lnTo>
                      <a:pt x="265568" y="314659"/>
                    </a:lnTo>
                    <a:cubicBezTo>
                      <a:pt x="266433" y="310853"/>
                      <a:pt x="266606" y="307047"/>
                      <a:pt x="266433" y="303068"/>
                    </a:cubicBezTo>
                    <a:lnTo>
                      <a:pt x="133736" y="435765"/>
                    </a:lnTo>
                    <a:cubicBezTo>
                      <a:pt x="126642" y="442858"/>
                      <a:pt x="117300" y="446319"/>
                      <a:pt x="108130" y="446319"/>
                    </a:cubicBezTo>
                    <a:cubicBezTo>
                      <a:pt x="98961" y="446319"/>
                      <a:pt x="89618" y="442685"/>
                      <a:pt x="82525" y="435765"/>
                    </a:cubicBezTo>
                    <a:cubicBezTo>
                      <a:pt x="79065" y="432305"/>
                      <a:pt x="76297" y="428153"/>
                      <a:pt x="74567" y="423654"/>
                    </a:cubicBezTo>
                    <a:lnTo>
                      <a:pt x="72837" y="425385"/>
                    </a:lnTo>
                    <a:cubicBezTo>
                      <a:pt x="66089" y="432305"/>
                      <a:pt x="56920" y="435938"/>
                      <a:pt x="47231" y="435938"/>
                    </a:cubicBezTo>
                    <a:cubicBezTo>
                      <a:pt x="37543" y="435938"/>
                      <a:pt x="28373" y="432132"/>
                      <a:pt x="21626" y="425385"/>
                    </a:cubicBezTo>
                    <a:cubicBezTo>
                      <a:pt x="7439" y="411198"/>
                      <a:pt x="7439" y="388188"/>
                      <a:pt x="21626" y="374174"/>
                    </a:cubicBezTo>
                    <a:lnTo>
                      <a:pt x="23356" y="372444"/>
                    </a:lnTo>
                    <a:cubicBezTo>
                      <a:pt x="18858" y="370714"/>
                      <a:pt x="14706" y="367946"/>
                      <a:pt x="11246" y="364486"/>
                    </a:cubicBezTo>
                    <a:cubicBezTo>
                      <a:pt x="4498" y="357738"/>
                      <a:pt x="692" y="348569"/>
                      <a:pt x="692" y="338880"/>
                    </a:cubicBezTo>
                    <a:cubicBezTo>
                      <a:pt x="692" y="329192"/>
                      <a:pt x="4498" y="320022"/>
                      <a:pt x="11246" y="313275"/>
                    </a:cubicBezTo>
                    <a:lnTo>
                      <a:pt x="22664" y="301857"/>
                    </a:lnTo>
                    <a:cubicBezTo>
                      <a:pt x="18166" y="300126"/>
                      <a:pt x="14014" y="297358"/>
                      <a:pt x="10554" y="293898"/>
                    </a:cubicBezTo>
                    <a:cubicBezTo>
                      <a:pt x="3806" y="287151"/>
                      <a:pt x="0" y="278154"/>
                      <a:pt x="0" y="268466"/>
                    </a:cubicBezTo>
                    <a:cubicBezTo>
                      <a:pt x="0" y="258777"/>
                      <a:pt x="3806" y="249262"/>
                      <a:pt x="10727" y="242515"/>
                    </a:cubicBezTo>
                    <a:lnTo>
                      <a:pt x="145846" y="107395"/>
                    </a:lnTo>
                    <a:cubicBezTo>
                      <a:pt x="164185" y="89056"/>
                      <a:pt x="188060" y="77811"/>
                      <a:pt x="213665" y="75215"/>
                    </a:cubicBezTo>
                    <a:lnTo>
                      <a:pt x="285118" y="3244"/>
                    </a:lnTo>
                    <a:cubicBezTo>
                      <a:pt x="289443" y="-1081"/>
                      <a:pt x="296364" y="-1081"/>
                      <a:pt x="300689" y="3244"/>
                    </a:cubicBezTo>
                    <a:cubicBezTo>
                      <a:pt x="305014" y="7569"/>
                      <a:pt x="305014" y="14489"/>
                      <a:pt x="300689" y="18815"/>
                    </a:cubicBezTo>
                    <a:lnTo>
                      <a:pt x="225603" y="93900"/>
                    </a:lnTo>
                    <a:cubicBezTo>
                      <a:pt x="223700" y="95803"/>
                      <a:pt x="221105" y="97015"/>
                      <a:pt x="218510" y="97015"/>
                    </a:cubicBezTo>
                    <a:cubicBezTo>
                      <a:pt x="196711" y="98399"/>
                      <a:pt x="176123" y="107741"/>
                      <a:pt x="160725" y="123139"/>
                    </a:cubicBezTo>
                    <a:lnTo>
                      <a:pt x="25605" y="258258"/>
                    </a:lnTo>
                    <a:cubicBezTo>
                      <a:pt x="22837" y="261027"/>
                      <a:pt x="21280" y="264660"/>
                      <a:pt x="21453" y="268639"/>
                    </a:cubicBezTo>
                    <a:cubicBezTo>
                      <a:pt x="21453" y="272445"/>
                      <a:pt x="22837" y="275905"/>
                      <a:pt x="25605" y="278500"/>
                    </a:cubicBezTo>
                    <a:cubicBezTo>
                      <a:pt x="28200" y="281096"/>
                      <a:pt x="31834" y="282653"/>
                      <a:pt x="35640" y="282653"/>
                    </a:cubicBezTo>
                    <a:cubicBezTo>
                      <a:pt x="39792" y="283172"/>
                      <a:pt x="43079" y="281269"/>
                      <a:pt x="45674" y="278673"/>
                    </a:cubicBezTo>
                    <a:lnTo>
                      <a:pt x="129583" y="194764"/>
                    </a:lnTo>
                    <a:cubicBezTo>
                      <a:pt x="133909" y="190439"/>
                      <a:pt x="140829" y="190439"/>
                      <a:pt x="145154" y="194764"/>
                    </a:cubicBezTo>
                    <a:cubicBezTo>
                      <a:pt x="149479" y="199089"/>
                      <a:pt x="149479" y="206010"/>
                      <a:pt x="145154" y="210335"/>
                    </a:cubicBezTo>
                    <a:lnTo>
                      <a:pt x="61418" y="294071"/>
                    </a:lnTo>
                    <a:cubicBezTo>
                      <a:pt x="61418" y="294071"/>
                      <a:pt x="61418" y="294071"/>
                      <a:pt x="61418" y="294071"/>
                    </a:cubicBezTo>
                    <a:cubicBezTo>
                      <a:pt x="61418" y="294071"/>
                      <a:pt x="61418" y="294071"/>
                      <a:pt x="61245" y="294244"/>
                    </a:cubicBezTo>
                    <a:lnTo>
                      <a:pt x="26470" y="329019"/>
                    </a:lnTo>
                    <a:cubicBezTo>
                      <a:pt x="20934" y="334555"/>
                      <a:pt x="20934" y="343552"/>
                      <a:pt x="26470" y="349261"/>
                    </a:cubicBezTo>
                    <a:cubicBezTo>
                      <a:pt x="32007" y="354797"/>
                      <a:pt x="41176" y="354797"/>
                      <a:pt x="46712" y="349261"/>
                    </a:cubicBezTo>
                    <a:lnTo>
                      <a:pt x="148095" y="247878"/>
                    </a:lnTo>
                    <a:cubicBezTo>
                      <a:pt x="152420" y="243553"/>
                      <a:pt x="159341" y="243553"/>
                      <a:pt x="163666" y="247878"/>
                    </a:cubicBezTo>
                    <a:cubicBezTo>
                      <a:pt x="167991" y="252203"/>
                      <a:pt x="167991" y="259123"/>
                      <a:pt x="163666" y="263449"/>
                    </a:cubicBezTo>
                    <a:lnTo>
                      <a:pt x="37024" y="390091"/>
                    </a:lnTo>
                    <a:cubicBezTo>
                      <a:pt x="31488" y="395627"/>
                      <a:pt x="31488" y="404624"/>
                      <a:pt x="37024" y="410333"/>
                    </a:cubicBezTo>
                    <a:cubicBezTo>
                      <a:pt x="42387" y="415696"/>
                      <a:pt x="51903" y="415696"/>
                      <a:pt x="57266" y="410333"/>
                    </a:cubicBezTo>
                    <a:lnTo>
                      <a:pt x="183908" y="283691"/>
                    </a:lnTo>
                    <a:cubicBezTo>
                      <a:pt x="188233" y="279365"/>
                      <a:pt x="195154" y="279365"/>
                      <a:pt x="199479" y="283691"/>
                    </a:cubicBezTo>
                    <a:cubicBezTo>
                      <a:pt x="203804" y="288016"/>
                      <a:pt x="203804" y="294936"/>
                      <a:pt x="199479" y="299261"/>
                    </a:cubicBezTo>
                    <a:lnTo>
                      <a:pt x="98269" y="400471"/>
                    </a:lnTo>
                    <a:cubicBezTo>
                      <a:pt x="98269" y="400471"/>
                      <a:pt x="98269" y="400471"/>
                      <a:pt x="98269" y="400644"/>
                    </a:cubicBezTo>
                    <a:cubicBezTo>
                      <a:pt x="95501" y="403412"/>
                      <a:pt x="94117" y="406873"/>
                      <a:pt x="94117" y="410679"/>
                    </a:cubicBezTo>
                    <a:cubicBezTo>
                      <a:pt x="94117" y="414485"/>
                      <a:pt x="95501" y="418118"/>
                      <a:pt x="98269" y="420886"/>
                    </a:cubicBezTo>
                    <a:cubicBezTo>
                      <a:pt x="103805" y="426423"/>
                      <a:pt x="112975" y="426423"/>
                      <a:pt x="118511" y="420886"/>
                    </a:cubicBezTo>
                    <a:lnTo>
                      <a:pt x="264011" y="275213"/>
                    </a:lnTo>
                    <a:cubicBezTo>
                      <a:pt x="269028" y="269677"/>
                      <a:pt x="279409" y="271407"/>
                      <a:pt x="282350" y="278327"/>
                    </a:cubicBezTo>
                    <a:cubicBezTo>
                      <a:pt x="282350" y="278327"/>
                      <a:pt x="282350" y="278500"/>
                      <a:pt x="282350" y="278500"/>
                    </a:cubicBezTo>
                    <a:cubicBezTo>
                      <a:pt x="288405" y="291476"/>
                      <a:pt x="290308" y="306009"/>
                      <a:pt x="287194" y="319676"/>
                    </a:cubicBezTo>
                    <a:lnTo>
                      <a:pt x="278198" y="362582"/>
                    </a:lnTo>
                    <a:cubicBezTo>
                      <a:pt x="276814" y="368984"/>
                      <a:pt x="278544" y="375385"/>
                      <a:pt x="282696" y="379364"/>
                    </a:cubicBezTo>
                    <a:cubicBezTo>
                      <a:pt x="287540" y="384036"/>
                      <a:pt x="292730" y="383690"/>
                      <a:pt x="296190" y="382651"/>
                    </a:cubicBezTo>
                    <a:cubicBezTo>
                      <a:pt x="301727" y="380921"/>
                      <a:pt x="306052" y="376423"/>
                      <a:pt x="307263" y="371406"/>
                    </a:cubicBezTo>
                    <a:lnTo>
                      <a:pt x="311588" y="351337"/>
                    </a:lnTo>
                    <a:cubicBezTo>
                      <a:pt x="314875" y="335939"/>
                      <a:pt x="318163" y="320541"/>
                      <a:pt x="321277" y="304971"/>
                    </a:cubicBezTo>
                    <a:cubicBezTo>
                      <a:pt x="325083" y="286978"/>
                      <a:pt x="322834" y="270196"/>
                      <a:pt x="320239" y="252376"/>
                    </a:cubicBezTo>
                    <a:cubicBezTo>
                      <a:pt x="318336" y="238535"/>
                      <a:pt x="317125" y="224349"/>
                      <a:pt x="315914" y="210681"/>
                    </a:cubicBezTo>
                    <a:cubicBezTo>
                      <a:pt x="315394" y="205145"/>
                      <a:pt x="315048" y="199782"/>
                      <a:pt x="314529" y="193726"/>
                    </a:cubicBezTo>
                    <a:cubicBezTo>
                      <a:pt x="314529" y="190612"/>
                      <a:pt x="315567" y="187498"/>
                      <a:pt x="317817" y="185249"/>
                    </a:cubicBezTo>
                    <a:lnTo>
                      <a:pt x="392556" y="110682"/>
                    </a:lnTo>
                    <a:cubicBezTo>
                      <a:pt x="396881" y="106357"/>
                      <a:pt x="403802" y="106357"/>
                      <a:pt x="408127" y="110682"/>
                    </a:cubicBezTo>
                    <a:cubicBezTo>
                      <a:pt x="412452" y="115007"/>
                      <a:pt x="412452" y="121928"/>
                      <a:pt x="408127" y="126253"/>
                    </a:cubicBezTo>
                    <a:lnTo>
                      <a:pt x="337020" y="197186"/>
                    </a:ln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IE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4FB4F58C-7903-5A9D-9586-7605EE27BC78}"/>
                  </a:ext>
                </a:extLst>
              </p:cNvPr>
              <p:cNvSpPr/>
              <p:nvPr/>
            </p:nvSpPr>
            <p:spPr>
              <a:xfrm>
                <a:off x="1155934" y="2889215"/>
                <a:ext cx="446578" cy="411933"/>
              </a:xfrm>
              <a:custGeom>
                <a:avLst/>
                <a:gdLst>
                  <a:gd name="connsiteX0" fmla="*/ 22924 w 446578"/>
                  <a:gd name="connsiteY0" fmla="*/ 75086 h 411933"/>
                  <a:gd name="connsiteX1" fmla="*/ 21021 w 446578"/>
                  <a:gd name="connsiteY1" fmla="*/ 73183 h 411933"/>
                  <a:gd name="connsiteX2" fmla="*/ 10467 w 446578"/>
                  <a:gd name="connsiteY2" fmla="*/ 47577 h 411933"/>
                  <a:gd name="connsiteX3" fmla="*/ 21021 w 446578"/>
                  <a:gd name="connsiteY3" fmla="*/ 21972 h 411933"/>
                  <a:gd name="connsiteX4" fmla="*/ 72231 w 446578"/>
                  <a:gd name="connsiteY4" fmla="*/ 21972 h 411933"/>
                  <a:gd name="connsiteX5" fmla="*/ 73961 w 446578"/>
                  <a:gd name="connsiteY5" fmla="*/ 23702 h 411933"/>
                  <a:gd name="connsiteX6" fmla="*/ 81920 w 446578"/>
                  <a:gd name="connsiteY6" fmla="*/ 11419 h 411933"/>
                  <a:gd name="connsiteX7" fmla="*/ 133130 w 446578"/>
                  <a:gd name="connsiteY7" fmla="*/ 11419 h 411933"/>
                  <a:gd name="connsiteX8" fmla="*/ 144549 w 446578"/>
                  <a:gd name="connsiteY8" fmla="*/ 22837 h 411933"/>
                  <a:gd name="connsiteX9" fmla="*/ 152507 w 446578"/>
                  <a:gd name="connsiteY9" fmla="*/ 10553 h 411933"/>
                  <a:gd name="connsiteX10" fmla="*/ 177939 w 446578"/>
                  <a:gd name="connsiteY10" fmla="*/ 0 h 411933"/>
                  <a:gd name="connsiteX11" fmla="*/ 203891 w 446578"/>
                  <a:gd name="connsiteY11" fmla="*/ 10727 h 411933"/>
                  <a:gd name="connsiteX12" fmla="*/ 339010 w 446578"/>
                  <a:gd name="connsiteY12" fmla="*/ 145846 h 411933"/>
                  <a:gd name="connsiteX13" fmla="*/ 371190 w 446578"/>
                  <a:gd name="connsiteY13" fmla="*/ 213665 h 411933"/>
                  <a:gd name="connsiteX14" fmla="*/ 443334 w 446578"/>
                  <a:gd name="connsiteY14" fmla="*/ 285810 h 411933"/>
                  <a:gd name="connsiteX15" fmla="*/ 443334 w 446578"/>
                  <a:gd name="connsiteY15" fmla="*/ 301381 h 411933"/>
                  <a:gd name="connsiteX16" fmla="*/ 435549 w 446578"/>
                  <a:gd name="connsiteY16" fmla="*/ 304668 h 411933"/>
                  <a:gd name="connsiteX17" fmla="*/ 427763 w 446578"/>
                  <a:gd name="connsiteY17" fmla="*/ 301381 h 411933"/>
                  <a:gd name="connsiteX18" fmla="*/ 352678 w 446578"/>
                  <a:gd name="connsiteY18" fmla="*/ 226295 h 411933"/>
                  <a:gd name="connsiteX19" fmla="*/ 349391 w 446578"/>
                  <a:gd name="connsiteY19" fmla="*/ 219202 h 411933"/>
                  <a:gd name="connsiteX20" fmla="*/ 323266 w 446578"/>
                  <a:gd name="connsiteY20" fmla="*/ 161417 h 411933"/>
                  <a:gd name="connsiteX21" fmla="*/ 188147 w 446578"/>
                  <a:gd name="connsiteY21" fmla="*/ 26297 h 411933"/>
                  <a:gd name="connsiteX22" fmla="*/ 177766 w 446578"/>
                  <a:gd name="connsiteY22" fmla="*/ 22145 h 411933"/>
                  <a:gd name="connsiteX23" fmla="*/ 167905 w 446578"/>
                  <a:gd name="connsiteY23" fmla="*/ 26297 h 411933"/>
                  <a:gd name="connsiteX24" fmla="*/ 163753 w 446578"/>
                  <a:gd name="connsiteY24" fmla="*/ 36332 h 411933"/>
                  <a:gd name="connsiteX25" fmla="*/ 167905 w 446578"/>
                  <a:gd name="connsiteY25" fmla="*/ 46539 h 411933"/>
                  <a:gd name="connsiteX26" fmla="*/ 251814 w 446578"/>
                  <a:gd name="connsiteY26" fmla="*/ 130448 h 411933"/>
                  <a:gd name="connsiteX27" fmla="*/ 251814 w 446578"/>
                  <a:gd name="connsiteY27" fmla="*/ 146019 h 411933"/>
                  <a:gd name="connsiteX28" fmla="*/ 244028 w 446578"/>
                  <a:gd name="connsiteY28" fmla="*/ 149306 h 411933"/>
                  <a:gd name="connsiteX29" fmla="*/ 236243 w 446578"/>
                  <a:gd name="connsiteY29" fmla="*/ 146019 h 411933"/>
                  <a:gd name="connsiteX30" fmla="*/ 152507 w 446578"/>
                  <a:gd name="connsiteY30" fmla="*/ 62283 h 411933"/>
                  <a:gd name="connsiteX31" fmla="*/ 152507 w 446578"/>
                  <a:gd name="connsiteY31" fmla="*/ 62283 h 411933"/>
                  <a:gd name="connsiteX32" fmla="*/ 152334 w 446578"/>
                  <a:gd name="connsiteY32" fmla="*/ 62110 h 411933"/>
                  <a:gd name="connsiteX33" fmla="*/ 117559 w 446578"/>
                  <a:gd name="connsiteY33" fmla="*/ 27335 h 411933"/>
                  <a:gd name="connsiteX34" fmla="*/ 97317 w 446578"/>
                  <a:gd name="connsiteY34" fmla="*/ 27335 h 411933"/>
                  <a:gd name="connsiteX35" fmla="*/ 97317 w 446578"/>
                  <a:gd name="connsiteY35" fmla="*/ 47577 h 411933"/>
                  <a:gd name="connsiteX36" fmla="*/ 198700 w 446578"/>
                  <a:gd name="connsiteY36" fmla="*/ 148960 h 411933"/>
                  <a:gd name="connsiteX37" fmla="*/ 198700 w 446578"/>
                  <a:gd name="connsiteY37" fmla="*/ 164531 h 411933"/>
                  <a:gd name="connsiteX38" fmla="*/ 183129 w 446578"/>
                  <a:gd name="connsiteY38" fmla="*/ 164531 h 411933"/>
                  <a:gd name="connsiteX39" fmla="*/ 56487 w 446578"/>
                  <a:gd name="connsiteY39" fmla="*/ 37889 h 411933"/>
                  <a:gd name="connsiteX40" fmla="*/ 36245 w 446578"/>
                  <a:gd name="connsiteY40" fmla="*/ 37889 h 411933"/>
                  <a:gd name="connsiteX41" fmla="*/ 32093 w 446578"/>
                  <a:gd name="connsiteY41" fmla="*/ 47923 h 411933"/>
                  <a:gd name="connsiteX42" fmla="*/ 36245 w 446578"/>
                  <a:gd name="connsiteY42" fmla="*/ 57958 h 411933"/>
                  <a:gd name="connsiteX43" fmla="*/ 162887 w 446578"/>
                  <a:gd name="connsiteY43" fmla="*/ 184600 h 411933"/>
                  <a:gd name="connsiteX44" fmla="*/ 162887 w 446578"/>
                  <a:gd name="connsiteY44" fmla="*/ 200171 h 411933"/>
                  <a:gd name="connsiteX45" fmla="*/ 155102 w 446578"/>
                  <a:gd name="connsiteY45" fmla="*/ 203458 h 411933"/>
                  <a:gd name="connsiteX46" fmla="*/ 147317 w 446578"/>
                  <a:gd name="connsiteY46" fmla="*/ 200171 h 411933"/>
                  <a:gd name="connsiteX47" fmla="*/ 46107 w 446578"/>
                  <a:gd name="connsiteY47" fmla="*/ 98961 h 411933"/>
                  <a:gd name="connsiteX48" fmla="*/ 45934 w 446578"/>
                  <a:gd name="connsiteY48" fmla="*/ 98961 h 411933"/>
                  <a:gd name="connsiteX49" fmla="*/ 25865 w 446578"/>
                  <a:gd name="connsiteY49" fmla="*/ 98961 h 411933"/>
                  <a:gd name="connsiteX50" fmla="*/ 25865 w 446578"/>
                  <a:gd name="connsiteY50" fmla="*/ 119203 h 411933"/>
                  <a:gd name="connsiteX51" fmla="*/ 171538 w 446578"/>
                  <a:gd name="connsiteY51" fmla="*/ 264703 h 411933"/>
                  <a:gd name="connsiteX52" fmla="*/ 175171 w 446578"/>
                  <a:gd name="connsiteY52" fmla="*/ 272834 h 411933"/>
                  <a:gd name="connsiteX53" fmla="*/ 168424 w 446578"/>
                  <a:gd name="connsiteY53" fmla="*/ 283042 h 411933"/>
                  <a:gd name="connsiteX54" fmla="*/ 168251 w 446578"/>
                  <a:gd name="connsiteY54" fmla="*/ 283042 h 411933"/>
                  <a:gd name="connsiteX55" fmla="*/ 127075 w 446578"/>
                  <a:gd name="connsiteY55" fmla="*/ 287886 h 411933"/>
                  <a:gd name="connsiteX56" fmla="*/ 84169 w 446578"/>
                  <a:gd name="connsiteY56" fmla="*/ 278890 h 411933"/>
                  <a:gd name="connsiteX57" fmla="*/ 67387 w 446578"/>
                  <a:gd name="connsiteY57" fmla="*/ 283388 h 411933"/>
                  <a:gd name="connsiteX58" fmla="*/ 64100 w 446578"/>
                  <a:gd name="connsiteY58" fmla="*/ 296882 h 411933"/>
                  <a:gd name="connsiteX59" fmla="*/ 75345 w 446578"/>
                  <a:gd name="connsiteY59" fmla="*/ 307782 h 411933"/>
                  <a:gd name="connsiteX60" fmla="*/ 95414 w 446578"/>
                  <a:gd name="connsiteY60" fmla="*/ 312107 h 411933"/>
                  <a:gd name="connsiteX61" fmla="*/ 141780 w 446578"/>
                  <a:gd name="connsiteY61" fmla="*/ 321796 h 411933"/>
                  <a:gd name="connsiteX62" fmla="*/ 194375 w 446578"/>
                  <a:gd name="connsiteY62" fmla="*/ 320758 h 411933"/>
                  <a:gd name="connsiteX63" fmla="*/ 236070 w 446578"/>
                  <a:gd name="connsiteY63" fmla="*/ 316432 h 411933"/>
                  <a:gd name="connsiteX64" fmla="*/ 253025 w 446578"/>
                  <a:gd name="connsiteY64" fmla="*/ 315048 h 411933"/>
                  <a:gd name="connsiteX65" fmla="*/ 261502 w 446578"/>
                  <a:gd name="connsiteY65" fmla="*/ 318336 h 411933"/>
                  <a:gd name="connsiteX66" fmla="*/ 336069 w 446578"/>
                  <a:gd name="connsiteY66" fmla="*/ 393075 h 411933"/>
                  <a:gd name="connsiteX67" fmla="*/ 336069 w 446578"/>
                  <a:gd name="connsiteY67" fmla="*/ 408646 h 411933"/>
                  <a:gd name="connsiteX68" fmla="*/ 328284 w 446578"/>
                  <a:gd name="connsiteY68" fmla="*/ 411933 h 411933"/>
                  <a:gd name="connsiteX69" fmla="*/ 320498 w 446578"/>
                  <a:gd name="connsiteY69" fmla="*/ 408646 h 411933"/>
                  <a:gd name="connsiteX70" fmla="*/ 249565 w 446578"/>
                  <a:gd name="connsiteY70" fmla="*/ 337540 h 411933"/>
                  <a:gd name="connsiteX71" fmla="*/ 237973 w 446578"/>
                  <a:gd name="connsiteY71" fmla="*/ 338578 h 411933"/>
                  <a:gd name="connsiteX72" fmla="*/ 197489 w 446578"/>
                  <a:gd name="connsiteY72" fmla="*/ 342730 h 411933"/>
                  <a:gd name="connsiteX73" fmla="*/ 137455 w 446578"/>
                  <a:gd name="connsiteY73" fmla="*/ 343422 h 411933"/>
                  <a:gd name="connsiteX74" fmla="*/ 91089 w 446578"/>
                  <a:gd name="connsiteY74" fmla="*/ 333733 h 411933"/>
                  <a:gd name="connsiteX75" fmla="*/ 71020 w 446578"/>
                  <a:gd name="connsiteY75" fmla="*/ 329408 h 411933"/>
                  <a:gd name="connsiteX76" fmla="*/ 43339 w 446578"/>
                  <a:gd name="connsiteY76" fmla="*/ 303284 h 411933"/>
                  <a:gd name="connsiteX77" fmla="*/ 51643 w 446578"/>
                  <a:gd name="connsiteY77" fmla="*/ 268163 h 411933"/>
                  <a:gd name="connsiteX78" fmla="*/ 88840 w 446578"/>
                  <a:gd name="connsiteY78" fmla="*/ 257264 h 411933"/>
                  <a:gd name="connsiteX79" fmla="*/ 131746 w 446578"/>
                  <a:gd name="connsiteY79" fmla="*/ 266260 h 411933"/>
                  <a:gd name="connsiteX80" fmla="*/ 143338 w 446578"/>
                  <a:gd name="connsiteY80" fmla="*/ 267125 h 411933"/>
                  <a:gd name="connsiteX81" fmla="*/ 10640 w 446578"/>
                  <a:gd name="connsiteY81" fmla="*/ 134428 h 411933"/>
                  <a:gd name="connsiteX82" fmla="*/ 10640 w 446578"/>
                  <a:gd name="connsiteY82" fmla="*/ 83044 h 411933"/>
                  <a:gd name="connsiteX83" fmla="*/ 22924 w 446578"/>
                  <a:gd name="connsiteY83" fmla="*/ 75259 h 411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446578" h="411933">
                    <a:moveTo>
                      <a:pt x="22924" y="75086"/>
                    </a:moveTo>
                    <a:lnTo>
                      <a:pt x="21021" y="73183"/>
                    </a:lnTo>
                    <a:cubicBezTo>
                      <a:pt x="14273" y="66435"/>
                      <a:pt x="10467" y="57266"/>
                      <a:pt x="10467" y="47577"/>
                    </a:cubicBezTo>
                    <a:cubicBezTo>
                      <a:pt x="10467" y="37889"/>
                      <a:pt x="14273" y="28719"/>
                      <a:pt x="21021" y="21972"/>
                    </a:cubicBezTo>
                    <a:cubicBezTo>
                      <a:pt x="35207" y="7785"/>
                      <a:pt x="58217" y="7785"/>
                      <a:pt x="72231" y="21972"/>
                    </a:cubicBezTo>
                    <a:lnTo>
                      <a:pt x="73961" y="23702"/>
                    </a:lnTo>
                    <a:cubicBezTo>
                      <a:pt x="75691" y="19204"/>
                      <a:pt x="78459" y="15052"/>
                      <a:pt x="81920" y="11419"/>
                    </a:cubicBezTo>
                    <a:cubicBezTo>
                      <a:pt x="95587" y="-2249"/>
                      <a:pt x="119462" y="-2249"/>
                      <a:pt x="133130" y="11419"/>
                    </a:cubicBezTo>
                    <a:lnTo>
                      <a:pt x="144549" y="22837"/>
                    </a:lnTo>
                    <a:cubicBezTo>
                      <a:pt x="146279" y="18339"/>
                      <a:pt x="149047" y="14187"/>
                      <a:pt x="152507" y="10553"/>
                    </a:cubicBezTo>
                    <a:cubicBezTo>
                      <a:pt x="159254" y="3806"/>
                      <a:pt x="168251" y="0"/>
                      <a:pt x="177939" y="0"/>
                    </a:cubicBezTo>
                    <a:cubicBezTo>
                      <a:pt x="187974" y="0"/>
                      <a:pt x="197143" y="3806"/>
                      <a:pt x="203891" y="10727"/>
                    </a:cubicBezTo>
                    <a:lnTo>
                      <a:pt x="339010" y="145846"/>
                    </a:lnTo>
                    <a:cubicBezTo>
                      <a:pt x="357349" y="164185"/>
                      <a:pt x="368595" y="188060"/>
                      <a:pt x="371190" y="213665"/>
                    </a:cubicBezTo>
                    <a:lnTo>
                      <a:pt x="443334" y="285810"/>
                    </a:lnTo>
                    <a:cubicBezTo>
                      <a:pt x="447659" y="290135"/>
                      <a:pt x="447659" y="297056"/>
                      <a:pt x="443334" y="301381"/>
                    </a:cubicBezTo>
                    <a:cubicBezTo>
                      <a:pt x="441258" y="303457"/>
                      <a:pt x="438317" y="304668"/>
                      <a:pt x="435549" y="304668"/>
                    </a:cubicBezTo>
                    <a:cubicBezTo>
                      <a:pt x="432781" y="304668"/>
                      <a:pt x="430013" y="303630"/>
                      <a:pt x="427763" y="301381"/>
                    </a:cubicBezTo>
                    <a:lnTo>
                      <a:pt x="352678" y="226295"/>
                    </a:lnTo>
                    <a:cubicBezTo>
                      <a:pt x="350775" y="224392"/>
                      <a:pt x="349564" y="221797"/>
                      <a:pt x="349391" y="219202"/>
                    </a:cubicBezTo>
                    <a:cubicBezTo>
                      <a:pt x="348007" y="197403"/>
                      <a:pt x="338837" y="176815"/>
                      <a:pt x="323266" y="161417"/>
                    </a:cubicBezTo>
                    <a:lnTo>
                      <a:pt x="188147" y="26297"/>
                    </a:lnTo>
                    <a:cubicBezTo>
                      <a:pt x="185379" y="23529"/>
                      <a:pt x="181745" y="22145"/>
                      <a:pt x="177766" y="22145"/>
                    </a:cubicBezTo>
                    <a:cubicBezTo>
                      <a:pt x="173960" y="21626"/>
                      <a:pt x="170500" y="23529"/>
                      <a:pt x="167905" y="26297"/>
                    </a:cubicBezTo>
                    <a:cubicBezTo>
                      <a:pt x="165310" y="28892"/>
                      <a:pt x="163753" y="32526"/>
                      <a:pt x="163753" y="36332"/>
                    </a:cubicBezTo>
                    <a:cubicBezTo>
                      <a:pt x="163753" y="40138"/>
                      <a:pt x="165137" y="43771"/>
                      <a:pt x="167905" y="46539"/>
                    </a:cubicBezTo>
                    <a:lnTo>
                      <a:pt x="251814" y="130448"/>
                    </a:lnTo>
                    <a:cubicBezTo>
                      <a:pt x="256139" y="134774"/>
                      <a:pt x="256139" y="141694"/>
                      <a:pt x="251814" y="146019"/>
                    </a:cubicBezTo>
                    <a:cubicBezTo>
                      <a:pt x="249738" y="148095"/>
                      <a:pt x="246797" y="149306"/>
                      <a:pt x="244028" y="149306"/>
                    </a:cubicBezTo>
                    <a:cubicBezTo>
                      <a:pt x="241260" y="149306"/>
                      <a:pt x="238319" y="148268"/>
                      <a:pt x="236243" y="146019"/>
                    </a:cubicBezTo>
                    <a:lnTo>
                      <a:pt x="152507" y="62283"/>
                    </a:lnTo>
                    <a:cubicBezTo>
                      <a:pt x="152507" y="62283"/>
                      <a:pt x="152507" y="62283"/>
                      <a:pt x="152507" y="62283"/>
                    </a:cubicBezTo>
                    <a:cubicBezTo>
                      <a:pt x="152507" y="62283"/>
                      <a:pt x="152507" y="62110"/>
                      <a:pt x="152334" y="62110"/>
                    </a:cubicBezTo>
                    <a:lnTo>
                      <a:pt x="117559" y="27335"/>
                    </a:lnTo>
                    <a:cubicBezTo>
                      <a:pt x="112023" y="21799"/>
                      <a:pt x="102854" y="21799"/>
                      <a:pt x="97317" y="27335"/>
                    </a:cubicBezTo>
                    <a:cubicBezTo>
                      <a:pt x="91781" y="32872"/>
                      <a:pt x="91781" y="42041"/>
                      <a:pt x="97317" y="47577"/>
                    </a:cubicBezTo>
                    <a:lnTo>
                      <a:pt x="198700" y="148960"/>
                    </a:lnTo>
                    <a:cubicBezTo>
                      <a:pt x="203025" y="153285"/>
                      <a:pt x="203025" y="160206"/>
                      <a:pt x="198700" y="164531"/>
                    </a:cubicBezTo>
                    <a:cubicBezTo>
                      <a:pt x="194375" y="168856"/>
                      <a:pt x="187455" y="168856"/>
                      <a:pt x="183129" y="164531"/>
                    </a:cubicBezTo>
                    <a:lnTo>
                      <a:pt x="56487" y="37889"/>
                    </a:lnTo>
                    <a:cubicBezTo>
                      <a:pt x="50951" y="32353"/>
                      <a:pt x="41782" y="32353"/>
                      <a:pt x="36245" y="37889"/>
                    </a:cubicBezTo>
                    <a:cubicBezTo>
                      <a:pt x="33650" y="40484"/>
                      <a:pt x="32093" y="44117"/>
                      <a:pt x="32093" y="47923"/>
                    </a:cubicBezTo>
                    <a:cubicBezTo>
                      <a:pt x="32093" y="51730"/>
                      <a:pt x="33477" y="55363"/>
                      <a:pt x="36245" y="57958"/>
                    </a:cubicBezTo>
                    <a:lnTo>
                      <a:pt x="162887" y="184600"/>
                    </a:lnTo>
                    <a:cubicBezTo>
                      <a:pt x="167213" y="188925"/>
                      <a:pt x="167213" y="195846"/>
                      <a:pt x="162887" y="200171"/>
                    </a:cubicBezTo>
                    <a:cubicBezTo>
                      <a:pt x="160811" y="202247"/>
                      <a:pt x="157870" y="203458"/>
                      <a:pt x="155102" y="203458"/>
                    </a:cubicBezTo>
                    <a:cubicBezTo>
                      <a:pt x="152334" y="203458"/>
                      <a:pt x="149566" y="202420"/>
                      <a:pt x="147317" y="200171"/>
                    </a:cubicBezTo>
                    <a:lnTo>
                      <a:pt x="46107" y="98961"/>
                    </a:lnTo>
                    <a:cubicBezTo>
                      <a:pt x="46107" y="98961"/>
                      <a:pt x="46107" y="98961"/>
                      <a:pt x="45934" y="98961"/>
                    </a:cubicBezTo>
                    <a:cubicBezTo>
                      <a:pt x="40397" y="93425"/>
                      <a:pt x="31055" y="93598"/>
                      <a:pt x="25865" y="98961"/>
                    </a:cubicBezTo>
                    <a:cubicBezTo>
                      <a:pt x="20329" y="104497"/>
                      <a:pt x="20329" y="113667"/>
                      <a:pt x="25865" y="119203"/>
                    </a:cubicBezTo>
                    <a:lnTo>
                      <a:pt x="171538" y="264703"/>
                    </a:lnTo>
                    <a:cubicBezTo>
                      <a:pt x="173787" y="266779"/>
                      <a:pt x="175171" y="269720"/>
                      <a:pt x="175171" y="272834"/>
                    </a:cubicBezTo>
                    <a:cubicBezTo>
                      <a:pt x="175171" y="277333"/>
                      <a:pt x="172576" y="281312"/>
                      <a:pt x="168424" y="283042"/>
                    </a:cubicBezTo>
                    <a:cubicBezTo>
                      <a:pt x="168424" y="283042"/>
                      <a:pt x="168424" y="283042"/>
                      <a:pt x="168251" y="283042"/>
                    </a:cubicBezTo>
                    <a:cubicBezTo>
                      <a:pt x="155275" y="289097"/>
                      <a:pt x="140742" y="290827"/>
                      <a:pt x="127075" y="287886"/>
                    </a:cubicBezTo>
                    <a:lnTo>
                      <a:pt x="84169" y="278890"/>
                    </a:lnTo>
                    <a:cubicBezTo>
                      <a:pt x="77767" y="277506"/>
                      <a:pt x="71366" y="279236"/>
                      <a:pt x="67387" y="283388"/>
                    </a:cubicBezTo>
                    <a:cubicBezTo>
                      <a:pt x="62716" y="288232"/>
                      <a:pt x="63062" y="293422"/>
                      <a:pt x="64100" y="296882"/>
                    </a:cubicBezTo>
                    <a:cubicBezTo>
                      <a:pt x="65830" y="302419"/>
                      <a:pt x="70328" y="306744"/>
                      <a:pt x="75345" y="307782"/>
                    </a:cubicBezTo>
                    <a:lnTo>
                      <a:pt x="95414" y="312107"/>
                    </a:lnTo>
                    <a:cubicBezTo>
                      <a:pt x="110812" y="315394"/>
                      <a:pt x="126210" y="318682"/>
                      <a:pt x="141780" y="321796"/>
                    </a:cubicBezTo>
                    <a:cubicBezTo>
                      <a:pt x="159773" y="325602"/>
                      <a:pt x="176555" y="323353"/>
                      <a:pt x="194375" y="320758"/>
                    </a:cubicBezTo>
                    <a:cubicBezTo>
                      <a:pt x="208216" y="318855"/>
                      <a:pt x="222402" y="317644"/>
                      <a:pt x="236070" y="316432"/>
                    </a:cubicBezTo>
                    <a:cubicBezTo>
                      <a:pt x="241606" y="315913"/>
                      <a:pt x="247143" y="315567"/>
                      <a:pt x="253025" y="315048"/>
                    </a:cubicBezTo>
                    <a:cubicBezTo>
                      <a:pt x="256139" y="315048"/>
                      <a:pt x="259253" y="316086"/>
                      <a:pt x="261502" y="318336"/>
                    </a:cubicBezTo>
                    <a:lnTo>
                      <a:pt x="336069" y="393075"/>
                    </a:lnTo>
                    <a:cubicBezTo>
                      <a:pt x="340394" y="397400"/>
                      <a:pt x="340394" y="404321"/>
                      <a:pt x="336069" y="408646"/>
                    </a:cubicBezTo>
                    <a:cubicBezTo>
                      <a:pt x="333993" y="410722"/>
                      <a:pt x="331052" y="411933"/>
                      <a:pt x="328284" y="411933"/>
                    </a:cubicBezTo>
                    <a:cubicBezTo>
                      <a:pt x="325515" y="411933"/>
                      <a:pt x="322574" y="410895"/>
                      <a:pt x="320498" y="408646"/>
                    </a:cubicBezTo>
                    <a:lnTo>
                      <a:pt x="249565" y="337540"/>
                    </a:lnTo>
                    <a:cubicBezTo>
                      <a:pt x="245759" y="337886"/>
                      <a:pt x="241779" y="338232"/>
                      <a:pt x="237973" y="338578"/>
                    </a:cubicBezTo>
                    <a:cubicBezTo>
                      <a:pt x="224651" y="339616"/>
                      <a:pt x="210811" y="340827"/>
                      <a:pt x="197489" y="342730"/>
                    </a:cubicBezTo>
                    <a:cubicBezTo>
                      <a:pt x="178631" y="345325"/>
                      <a:pt x="159081" y="348093"/>
                      <a:pt x="137455" y="343422"/>
                    </a:cubicBezTo>
                    <a:cubicBezTo>
                      <a:pt x="122058" y="340308"/>
                      <a:pt x="106487" y="337020"/>
                      <a:pt x="91089" y="333733"/>
                    </a:cubicBezTo>
                    <a:lnTo>
                      <a:pt x="71020" y="329408"/>
                    </a:lnTo>
                    <a:cubicBezTo>
                      <a:pt x="58217" y="326640"/>
                      <a:pt x="47318" y="316432"/>
                      <a:pt x="43339" y="303284"/>
                    </a:cubicBezTo>
                    <a:cubicBezTo>
                      <a:pt x="39532" y="290654"/>
                      <a:pt x="42647" y="277506"/>
                      <a:pt x="51643" y="268163"/>
                    </a:cubicBezTo>
                    <a:cubicBezTo>
                      <a:pt x="60812" y="258302"/>
                      <a:pt x="74826" y="254322"/>
                      <a:pt x="88840" y="257264"/>
                    </a:cubicBezTo>
                    <a:lnTo>
                      <a:pt x="131746" y="266260"/>
                    </a:lnTo>
                    <a:cubicBezTo>
                      <a:pt x="135552" y="267125"/>
                      <a:pt x="139358" y="267471"/>
                      <a:pt x="143338" y="267125"/>
                    </a:cubicBezTo>
                    <a:lnTo>
                      <a:pt x="10640" y="134428"/>
                    </a:lnTo>
                    <a:cubicBezTo>
                      <a:pt x="-3547" y="120241"/>
                      <a:pt x="-3547" y="97231"/>
                      <a:pt x="10640" y="83044"/>
                    </a:cubicBezTo>
                    <a:cubicBezTo>
                      <a:pt x="14100" y="79584"/>
                      <a:pt x="18425" y="76989"/>
                      <a:pt x="22924" y="75259"/>
                    </a:cubicBezTo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IE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789B07C1-7604-E181-3640-199333224C9B}"/>
                  </a:ext>
                </a:extLst>
              </p:cNvPr>
              <p:cNvSpPr/>
              <p:nvPr/>
            </p:nvSpPr>
            <p:spPr>
              <a:xfrm>
                <a:off x="700879" y="2854700"/>
                <a:ext cx="412062" cy="446621"/>
              </a:xfrm>
              <a:custGeom>
                <a:avLst/>
                <a:gdLst>
                  <a:gd name="connsiteX0" fmla="*/ 74869 w 412062"/>
                  <a:gd name="connsiteY0" fmla="*/ 249392 h 446621"/>
                  <a:gd name="connsiteX1" fmla="*/ 73831 w 412062"/>
                  <a:gd name="connsiteY1" fmla="*/ 237800 h 446621"/>
                  <a:gd name="connsiteX2" fmla="*/ 69679 w 412062"/>
                  <a:gd name="connsiteY2" fmla="*/ 197316 h 446621"/>
                  <a:gd name="connsiteX3" fmla="*/ 68987 w 412062"/>
                  <a:gd name="connsiteY3" fmla="*/ 137282 h 446621"/>
                  <a:gd name="connsiteX4" fmla="*/ 78676 w 412062"/>
                  <a:gd name="connsiteY4" fmla="*/ 90916 h 446621"/>
                  <a:gd name="connsiteX5" fmla="*/ 83001 w 412062"/>
                  <a:gd name="connsiteY5" fmla="*/ 70847 h 446621"/>
                  <a:gd name="connsiteX6" fmla="*/ 109125 w 412062"/>
                  <a:gd name="connsiteY6" fmla="*/ 43166 h 446621"/>
                  <a:gd name="connsiteX7" fmla="*/ 144246 w 412062"/>
                  <a:gd name="connsiteY7" fmla="*/ 51470 h 446621"/>
                  <a:gd name="connsiteX8" fmla="*/ 155145 w 412062"/>
                  <a:gd name="connsiteY8" fmla="*/ 88667 h 446621"/>
                  <a:gd name="connsiteX9" fmla="*/ 146149 w 412062"/>
                  <a:gd name="connsiteY9" fmla="*/ 131746 h 446621"/>
                  <a:gd name="connsiteX10" fmla="*/ 145284 w 412062"/>
                  <a:gd name="connsiteY10" fmla="*/ 143338 h 446621"/>
                  <a:gd name="connsiteX11" fmla="*/ 277981 w 412062"/>
                  <a:gd name="connsiteY11" fmla="*/ 10640 h 446621"/>
                  <a:gd name="connsiteX12" fmla="*/ 329365 w 412062"/>
                  <a:gd name="connsiteY12" fmla="*/ 10640 h 446621"/>
                  <a:gd name="connsiteX13" fmla="*/ 337323 w 412062"/>
                  <a:gd name="connsiteY13" fmla="*/ 22751 h 446621"/>
                  <a:gd name="connsiteX14" fmla="*/ 339053 w 412062"/>
                  <a:gd name="connsiteY14" fmla="*/ 21021 h 446621"/>
                  <a:gd name="connsiteX15" fmla="*/ 390264 w 412062"/>
                  <a:gd name="connsiteY15" fmla="*/ 21021 h 446621"/>
                  <a:gd name="connsiteX16" fmla="*/ 390264 w 412062"/>
                  <a:gd name="connsiteY16" fmla="*/ 72231 h 446621"/>
                  <a:gd name="connsiteX17" fmla="*/ 388361 w 412062"/>
                  <a:gd name="connsiteY17" fmla="*/ 74134 h 446621"/>
                  <a:gd name="connsiteX18" fmla="*/ 400644 w 412062"/>
                  <a:gd name="connsiteY18" fmla="*/ 81920 h 446621"/>
                  <a:gd name="connsiteX19" fmla="*/ 411198 w 412062"/>
                  <a:gd name="connsiteY19" fmla="*/ 107525 h 446621"/>
                  <a:gd name="connsiteX20" fmla="*/ 400644 w 412062"/>
                  <a:gd name="connsiteY20" fmla="*/ 133130 h 446621"/>
                  <a:gd name="connsiteX21" fmla="*/ 389226 w 412062"/>
                  <a:gd name="connsiteY21" fmla="*/ 144549 h 446621"/>
                  <a:gd name="connsiteX22" fmla="*/ 401509 w 412062"/>
                  <a:gd name="connsiteY22" fmla="*/ 152507 h 446621"/>
                  <a:gd name="connsiteX23" fmla="*/ 412063 w 412062"/>
                  <a:gd name="connsiteY23" fmla="*/ 177939 h 446621"/>
                  <a:gd name="connsiteX24" fmla="*/ 401336 w 412062"/>
                  <a:gd name="connsiteY24" fmla="*/ 203890 h 446621"/>
                  <a:gd name="connsiteX25" fmla="*/ 266217 w 412062"/>
                  <a:gd name="connsiteY25" fmla="*/ 339010 h 446621"/>
                  <a:gd name="connsiteX26" fmla="*/ 198397 w 412062"/>
                  <a:gd name="connsiteY26" fmla="*/ 371190 h 446621"/>
                  <a:gd name="connsiteX27" fmla="*/ 126253 w 412062"/>
                  <a:gd name="connsiteY27" fmla="*/ 443334 h 446621"/>
                  <a:gd name="connsiteX28" fmla="*/ 118468 w 412062"/>
                  <a:gd name="connsiteY28" fmla="*/ 446621 h 446621"/>
                  <a:gd name="connsiteX29" fmla="*/ 110682 w 412062"/>
                  <a:gd name="connsiteY29" fmla="*/ 443334 h 446621"/>
                  <a:gd name="connsiteX30" fmla="*/ 110682 w 412062"/>
                  <a:gd name="connsiteY30" fmla="*/ 427763 h 446621"/>
                  <a:gd name="connsiteX31" fmla="*/ 185768 w 412062"/>
                  <a:gd name="connsiteY31" fmla="*/ 352678 h 446621"/>
                  <a:gd name="connsiteX32" fmla="*/ 192861 w 412062"/>
                  <a:gd name="connsiteY32" fmla="*/ 349564 h 446621"/>
                  <a:gd name="connsiteX33" fmla="*/ 250646 w 412062"/>
                  <a:gd name="connsiteY33" fmla="*/ 323439 h 446621"/>
                  <a:gd name="connsiteX34" fmla="*/ 385766 w 412062"/>
                  <a:gd name="connsiteY34" fmla="*/ 188320 h 446621"/>
                  <a:gd name="connsiteX35" fmla="*/ 389918 w 412062"/>
                  <a:gd name="connsiteY35" fmla="*/ 177939 h 446621"/>
                  <a:gd name="connsiteX36" fmla="*/ 385766 w 412062"/>
                  <a:gd name="connsiteY36" fmla="*/ 168078 h 446621"/>
                  <a:gd name="connsiteX37" fmla="*/ 375731 w 412062"/>
                  <a:gd name="connsiteY37" fmla="*/ 163925 h 446621"/>
                  <a:gd name="connsiteX38" fmla="*/ 375731 w 412062"/>
                  <a:gd name="connsiteY38" fmla="*/ 163925 h 446621"/>
                  <a:gd name="connsiteX39" fmla="*/ 365524 w 412062"/>
                  <a:gd name="connsiteY39" fmla="*/ 168078 h 446621"/>
                  <a:gd name="connsiteX40" fmla="*/ 281615 w 412062"/>
                  <a:gd name="connsiteY40" fmla="*/ 251987 h 446621"/>
                  <a:gd name="connsiteX41" fmla="*/ 273829 w 412062"/>
                  <a:gd name="connsiteY41" fmla="*/ 255274 h 446621"/>
                  <a:gd name="connsiteX42" fmla="*/ 266044 w 412062"/>
                  <a:gd name="connsiteY42" fmla="*/ 251987 h 446621"/>
                  <a:gd name="connsiteX43" fmla="*/ 266044 w 412062"/>
                  <a:gd name="connsiteY43" fmla="*/ 236416 h 446621"/>
                  <a:gd name="connsiteX44" fmla="*/ 349780 w 412062"/>
                  <a:gd name="connsiteY44" fmla="*/ 152680 h 446621"/>
                  <a:gd name="connsiteX45" fmla="*/ 349780 w 412062"/>
                  <a:gd name="connsiteY45" fmla="*/ 152680 h 446621"/>
                  <a:gd name="connsiteX46" fmla="*/ 349953 w 412062"/>
                  <a:gd name="connsiteY46" fmla="*/ 152507 h 446621"/>
                  <a:gd name="connsiteX47" fmla="*/ 384728 w 412062"/>
                  <a:gd name="connsiteY47" fmla="*/ 117732 h 446621"/>
                  <a:gd name="connsiteX48" fmla="*/ 384728 w 412062"/>
                  <a:gd name="connsiteY48" fmla="*/ 97490 h 446621"/>
                  <a:gd name="connsiteX49" fmla="*/ 364486 w 412062"/>
                  <a:gd name="connsiteY49" fmla="*/ 97490 h 446621"/>
                  <a:gd name="connsiteX50" fmla="*/ 263103 w 412062"/>
                  <a:gd name="connsiteY50" fmla="*/ 198873 h 446621"/>
                  <a:gd name="connsiteX51" fmla="*/ 255317 w 412062"/>
                  <a:gd name="connsiteY51" fmla="*/ 202160 h 446621"/>
                  <a:gd name="connsiteX52" fmla="*/ 247532 w 412062"/>
                  <a:gd name="connsiteY52" fmla="*/ 198873 h 446621"/>
                  <a:gd name="connsiteX53" fmla="*/ 247532 w 412062"/>
                  <a:gd name="connsiteY53" fmla="*/ 183302 h 446621"/>
                  <a:gd name="connsiteX54" fmla="*/ 374174 w 412062"/>
                  <a:gd name="connsiteY54" fmla="*/ 56660 h 446621"/>
                  <a:gd name="connsiteX55" fmla="*/ 374174 w 412062"/>
                  <a:gd name="connsiteY55" fmla="*/ 36418 h 446621"/>
                  <a:gd name="connsiteX56" fmla="*/ 353932 w 412062"/>
                  <a:gd name="connsiteY56" fmla="*/ 36418 h 446621"/>
                  <a:gd name="connsiteX57" fmla="*/ 227290 w 412062"/>
                  <a:gd name="connsiteY57" fmla="*/ 163060 h 446621"/>
                  <a:gd name="connsiteX58" fmla="*/ 211719 w 412062"/>
                  <a:gd name="connsiteY58" fmla="*/ 163060 h 446621"/>
                  <a:gd name="connsiteX59" fmla="*/ 211719 w 412062"/>
                  <a:gd name="connsiteY59" fmla="*/ 147490 h 446621"/>
                  <a:gd name="connsiteX60" fmla="*/ 312929 w 412062"/>
                  <a:gd name="connsiteY60" fmla="*/ 46280 h 446621"/>
                  <a:gd name="connsiteX61" fmla="*/ 312929 w 412062"/>
                  <a:gd name="connsiteY61" fmla="*/ 46107 h 446621"/>
                  <a:gd name="connsiteX62" fmla="*/ 317081 w 412062"/>
                  <a:gd name="connsiteY62" fmla="*/ 36072 h 446621"/>
                  <a:gd name="connsiteX63" fmla="*/ 312929 w 412062"/>
                  <a:gd name="connsiteY63" fmla="*/ 25865 h 446621"/>
                  <a:gd name="connsiteX64" fmla="*/ 292687 w 412062"/>
                  <a:gd name="connsiteY64" fmla="*/ 25865 h 446621"/>
                  <a:gd name="connsiteX65" fmla="*/ 147187 w 412062"/>
                  <a:gd name="connsiteY65" fmla="*/ 171538 h 446621"/>
                  <a:gd name="connsiteX66" fmla="*/ 128848 w 412062"/>
                  <a:gd name="connsiteY66" fmla="*/ 168424 h 446621"/>
                  <a:gd name="connsiteX67" fmla="*/ 128848 w 412062"/>
                  <a:gd name="connsiteY67" fmla="*/ 168251 h 446621"/>
                  <a:gd name="connsiteX68" fmla="*/ 124004 w 412062"/>
                  <a:gd name="connsiteY68" fmla="*/ 127075 h 446621"/>
                  <a:gd name="connsiteX69" fmla="*/ 133000 w 412062"/>
                  <a:gd name="connsiteY69" fmla="*/ 84169 h 446621"/>
                  <a:gd name="connsiteX70" fmla="*/ 128502 w 412062"/>
                  <a:gd name="connsiteY70" fmla="*/ 67387 h 446621"/>
                  <a:gd name="connsiteX71" fmla="*/ 115007 w 412062"/>
                  <a:gd name="connsiteY71" fmla="*/ 64100 h 446621"/>
                  <a:gd name="connsiteX72" fmla="*/ 104108 w 412062"/>
                  <a:gd name="connsiteY72" fmla="*/ 75345 h 446621"/>
                  <a:gd name="connsiteX73" fmla="*/ 99783 w 412062"/>
                  <a:gd name="connsiteY73" fmla="*/ 95414 h 446621"/>
                  <a:gd name="connsiteX74" fmla="*/ 90094 w 412062"/>
                  <a:gd name="connsiteY74" fmla="*/ 141780 h 446621"/>
                  <a:gd name="connsiteX75" fmla="*/ 91132 w 412062"/>
                  <a:gd name="connsiteY75" fmla="*/ 194375 h 446621"/>
                  <a:gd name="connsiteX76" fmla="*/ 95457 w 412062"/>
                  <a:gd name="connsiteY76" fmla="*/ 236070 h 446621"/>
                  <a:gd name="connsiteX77" fmla="*/ 96841 w 412062"/>
                  <a:gd name="connsiteY77" fmla="*/ 253025 h 446621"/>
                  <a:gd name="connsiteX78" fmla="*/ 93554 w 412062"/>
                  <a:gd name="connsiteY78" fmla="*/ 261502 h 446621"/>
                  <a:gd name="connsiteX79" fmla="*/ 18815 w 412062"/>
                  <a:gd name="connsiteY79" fmla="*/ 336069 h 446621"/>
                  <a:gd name="connsiteX80" fmla="*/ 11029 w 412062"/>
                  <a:gd name="connsiteY80" fmla="*/ 339356 h 446621"/>
                  <a:gd name="connsiteX81" fmla="*/ 3244 w 412062"/>
                  <a:gd name="connsiteY81" fmla="*/ 336069 h 446621"/>
                  <a:gd name="connsiteX82" fmla="*/ 3244 w 412062"/>
                  <a:gd name="connsiteY82" fmla="*/ 320498 h 446621"/>
                  <a:gd name="connsiteX83" fmla="*/ 74350 w 412062"/>
                  <a:gd name="connsiteY83" fmla="*/ 249565 h 446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412062" h="446621">
                    <a:moveTo>
                      <a:pt x="74869" y="249392"/>
                    </a:moveTo>
                    <a:cubicBezTo>
                      <a:pt x="74523" y="245586"/>
                      <a:pt x="74177" y="241606"/>
                      <a:pt x="73831" y="237800"/>
                    </a:cubicBezTo>
                    <a:cubicBezTo>
                      <a:pt x="72793" y="224478"/>
                      <a:pt x="71582" y="210638"/>
                      <a:pt x="69679" y="197316"/>
                    </a:cubicBezTo>
                    <a:cubicBezTo>
                      <a:pt x="67084" y="178458"/>
                      <a:pt x="64316" y="158908"/>
                      <a:pt x="68987" y="137282"/>
                    </a:cubicBezTo>
                    <a:cubicBezTo>
                      <a:pt x="72101" y="121711"/>
                      <a:pt x="75388" y="106314"/>
                      <a:pt x="78676" y="90916"/>
                    </a:cubicBezTo>
                    <a:lnTo>
                      <a:pt x="83001" y="70847"/>
                    </a:lnTo>
                    <a:cubicBezTo>
                      <a:pt x="85769" y="58044"/>
                      <a:pt x="95976" y="47145"/>
                      <a:pt x="109125" y="43166"/>
                    </a:cubicBezTo>
                    <a:cubicBezTo>
                      <a:pt x="121582" y="39359"/>
                      <a:pt x="134903" y="42474"/>
                      <a:pt x="144246" y="51470"/>
                    </a:cubicBezTo>
                    <a:cubicBezTo>
                      <a:pt x="154107" y="60639"/>
                      <a:pt x="158086" y="74653"/>
                      <a:pt x="155145" y="88667"/>
                    </a:cubicBezTo>
                    <a:lnTo>
                      <a:pt x="146149" y="131746"/>
                    </a:lnTo>
                    <a:cubicBezTo>
                      <a:pt x="145284" y="135552"/>
                      <a:pt x="145111" y="139358"/>
                      <a:pt x="145284" y="143338"/>
                    </a:cubicBezTo>
                    <a:lnTo>
                      <a:pt x="277981" y="10640"/>
                    </a:lnTo>
                    <a:cubicBezTo>
                      <a:pt x="292168" y="-3547"/>
                      <a:pt x="315178" y="-3547"/>
                      <a:pt x="329365" y="10640"/>
                    </a:cubicBezTo>
                    <a:cubicBezTo>
                      <a:pt x="332825" y="14100"/>
                      <a:pt x="335593" y="18252"/>
                      <a:pt x="337323" y="22751"/>
                    </a:cubicBezTo>
                    <a:lnTo>
                      <a:pt x="339053" y="21021"/>
                    </a:lnTo>
                    <a:cubicBezTo>
                      <a:pt x="352721" y="7353"/>
                      <a:pt x="376596" y="7353"/>
                      <a:pt x="390264" y="21021"/>
                    </a:cubicBezTo>
                    <a:cubicBezTo>
                      <a:pt x="404451" y="35207"/>
                      <a:pt x="404451" y="58217"/>
                      <a:pt x="390264" y="72231"/>
                    </a:cubicBezTo>
                    <a:lnTo>
                      <a:pt x="388361" y="74134"/>
                    </a:lnTo>
                    <a:cubicBezTo>
                      <a:pt x="392859" y="75864"/>
                      <a:pt x="397184" y="78459"/>
                      <a:pt x="400644" y="81920"/>
                    </a:cubicBezTo>
                    <a:cubicBezTo>
                      <a:pt x="407392" y="88667"/>
                      <a:pt x="411198" y="97836"/>
                      <a:pt x="411198" y="107525"/>
                    </a:cubicBezTo>
                    <a:cubicBezTo>
                      <a:pt x="411198" y="117213"/>
                      <a:pt x="407392" y="126383"/>
                      <a:pt x="400644" y="133130"/>
                    </a:cubicBezTo>
                    <a:lnTo>
                      <a:pt x="389226" y="144549"/>
                    </a:lnTo>
                    <a:cubicBezTo>
                      <a:pt x="393724" y="146279"/>
                      <a:pt x="397876" y="149047"/>
                      <a:pt x="401509" y="152507"/>
                    </a:cubicBezTo>
                    <a:cubicBezTo>
                      <a:pt x="408257" y="159081"/>
                      <a:pt x="412063" y="168251"/>
                      <a:pt x="412063" y="177939"/>
                    </a:cubicBezTo>
                    <a:cubicBezTo>
                      <a:pt x="412063" y="187628"/>
                      <a:pt x="408257" y="197143"/>
                      <a:pt x="401336" y="203890"/>
                    </a:cubicBezTo>
                    <a:lnTo>
                      <a:pt x="266217" y="339010"/>
                    </a:lnTo>
                    <a:cubicBezTo>
                      <a:pt x="247878" y="357349"/>
                      <a:pt x="224003" y="368595"/>
                      <a:pt x="198397" y="371190"/>
                    </a:cubicBezTo>
                    <a:lnTo>
                      <a:pt x="126253" y="443334"/>
                    </a:lnTo>
                    <a:cubicBezTo>
                      <a:pt x="124177" y="445410"/>
                      <a:pt x="121236" y="446621"/>
                      <a:pt x="118468" y="446621"/>
                    </a:cubicBezTo>
                    <a:cubicBezTo>
                      <a:pt x="115699" y="446621"/>
                      <a:pt x="112758" y="445583"/>
                      <a:pt x="110682" y="443334"/>
                    </a:cubicBezTo>
                    <a:cubicBezTo>
                      <a:pt x="106357" y="439009"/>
                      <a:pt x="106357" y="432089"/>
                      <a:pt x="110682" y="427763"/>
                    </a:cubicBezTo>
                    <a:lnTo>
                      <a:pt x="185768" y="352678"/>
                    </a:lnTo>
                    <a:cubicBezTo>
                      <a:pt x="187671" y="350775"/>
                      <a:pt x="190266" y="349564"/>
                      <a:pt x="192861" y="349564"/>
                    </a:cubicBezTo>
                    <a:cubicBezTo>
                      <a:pt x="214660" y="348180"/>
                      <a:pt x="235248" y="338837"/>
                      <a:pt x="250646" y="323439"/>
                    </a:cubicBezTo>
                    <a:lnTo>
                      <a:pt x="385766" y="188320"/>
                    </a:lnTo>
                    <a:cubicBezTo>
                      <a:pt x="388534" y="185552"/>
                      <a:pt x="390091" y="181918"/>
                      <a:pt x="389918" y="177939"/>
                    </a:cubicBezTo>
                    <a:cubicBezTo>
                      <a:pt x="389918" y="174133"/>
                      <a:pt x="388534" y="170673"/>
                      <a:pt x="385766" y="168078"/>
                    </a:cubicBezTo>
                    <a:cubicBezTo>
                      <a:pt x="383171" y="165483"/>
                      <a:pt x="379537" y="163925"/>
                      <a:pt x="375731" y="163925"/>
                    </a:cubicBezTo>
                    <a:lnTo>
                      <a:pt x="375731" y="163925"/>
                    </a:lnTo>
                    <a:cubicBezTo>
                      <a:pt x="371925" y="163925"/>
                      <a:pt x="368292" y="165483"/>
                      <a:pt x="365524" y="168078"/>
                    </a:cubicBezTo>
                    <a:lnTo>
                      <a:pt x="281615" y="251987"/>
                    </a:lnTo>
                    <a:cubicBezTo>
                      <a:pt x="279538" y="254063"/>
                      <a:pt x="276597" y="255274"/>
                      <a:pt x="273829" y="255274"/>
                    </a:cubicBezTo>
                    <a:cubicBezTo>
                      <a:pt x="271061" y="255274"/>
                      <a:pt x="268293" y="254236"/>
                      <a:pt x="266044" y="251987"/>
                    </a:cubicBezTo>
                    <a:cubicBezTo>
                      <a:pt x="261719" y="247662"/>
                      <a:pt x="261719" y="240741"/>
                      <a:pt x="266044" y="236416"/>
                    </a:cubicBezTo>
                    <a:lnTo>
                      <a:pt x="349780" y="152680"/>
                    </a:lnTo>
                    <a:cubicBezTo>
                      <a:pt x="349780" y="152680"/>
                      <a:pt x="349780" y="152680"/>
                      <a:pt x="349780" y="152680"/>
                    </a:cubicBezTo>
                    <a:cubicBezTo>
                      <a:pt x="349780" y="152680"/>
                      <a:pt x="349953" y="152680"/>
                      <a:pt x="349953" y="152507"/>
                    </a:cubicBezTo>
                    <a:lnTo>
                      <a:pt x="384728" y="117732"/>
                    </a:lnTo>
                    <a:cubicBezTo>
                      <a:pt x="390264" y="112196"/>
                      <a:pt x="390264" y="103200"/>
                      <a:pt x="384728" y="97490"/>
                    </a:cubicBezTo>
                    <a:cubicBezTo>
                      <a:pt x="379191" y="91954"/>
                      <a:pt x="370022" y="91954"/>
                      <a:pt x="364486" y="97490"/>
                    </a:cubicBezTo>
                    <a:lnTo>
                      <a:pt x="263103" y="198873"/>
                    </a:lnTo>
                    <a:cubicBezTo>
                      <a:pt x="261027" y="200949"/>
                      <a:pt x="258085" y="202160"/>
                      <a:pt x="255317" y="202160"/>
                    </a:cubicBezTo>
                    <a:cubicBezTo>
                      <a:pt x="252549" y="202160"/>
                      <a:pt x="249608" y="201122"/>
                      <a:pt x="247532" y="198873"/>
                    </a:cubicBezTo>
                    <a:cubicBezTo>
                      <a:pt x="243207" y="194548"/>
                      <a:pt x="243207" y="187628"/>
                      <a:pt x="247532" y="183302"/>
                    </a:cubicBezTo>
                    <a:lnTo>
                      <a:pt x="374174" y="56660"/>
                    </a:lnTo>
                    <a:cubicBezTo>
                      <a:pt x="379710" y="51124"/>
                      <a:pt x="379710" y="42128"/>
                      <a:pt x="374174" y="36418"/>
                    </a:cubicBezTo>
                    <a:cubicBezTo>
                      <a:pt x="368811" y="31055"/>
                      <a:pt x="359295" y="31055"/>
                      <a:pt x="353932" y="36418"/>
                    </a:cubicBezTo>
                    <a:lnTo>
                      <a:pt x="227290" y="163060"/>
                    </a:lnTo>
                    <a:cubicBezTo>
                      <a:pt x="222965" y="167386"/>
                      <a:pt x="216044" y="167386"/>
                      <a:pt x="211719" y="163060"/>
                    </a:cubicBezTo>
                    <a:cubicBezTo>
                      <a:pt x="207394" y="158735"/>
                      <a:pt x="207394" y="151815"/>
                      <a:pt x="211719" y="147490"/>
                    </a:cubicBezTo>
                    <a:lnTo>
                      <a:pt x="312929" y="46280"/>
                    </a:lnTo>
                    <a:cubicBezTo>
                      <a:pt x="312929" y="46280"/>
                      <a:pt x="312929" y="46280"/>
                      <a:pt x="312929" y="46107"/>
                    </a:cubicBezTo>
                    <a:cubicBezTo>
                      <a:pt x="315697" y="43339"/>
                      <a:pt x="317081" y="39878"/>
                      <a:pt x="317081" y="36072"/>
                    </a:cubicBezTo>
                    <a:cubicBezTo>
                      <a:pt x="317081" y="32266"/>
                      <a:pt x="315697" y="28633"/>
                      <a:pt x="312929" y="25865"/>
                    </a:cubicBezTo>
                    <a:cubicBezTo>
                      <a:pt x="307393" y="20328"/>
                      <a:pt x="298223" y="20328"/>
                      <a:pt x="292687" y="25865"/>
                    </a:cubicBezTo>
                    <a:lnTo>
                      <a:pt x="147187" y="171538"/>
                    </a:lnTo>
                    <a:cubicBezTo>
                      <a:pt x="142170" y="177074"/>
                      <a:pt x="131789" y="175344"/>
                      <a:pt x="128848" y="168424"/>
                    </a:cubicBezTo>
                    <a:cubicBezTo>
                      <a:pt x="128848" y="168424"/>
                      <a:pt x="128848" y="168251"/>
                      <a:pt x="128848" y="168251"/>
                    </a:cubicBezTo>
                    <a:cubicBezTo>
                      <a:pt x="122793" y="155275"/>
                      <a:pt x="120890" y="140742"/>
                      <a:pt x="124004" y="127075"/>
                    </a:cubicBezTo>
                    <a:lnTo>
                      <a:pt x="133000" y="84169"/>
                    </a:lnTo>
                    <a:cubicBezTo>
                      <a:pt x="134384" y="77767"/>
                      <a:pt x="132654" y="71366"/>
                      <a:pt x="128502" y="67387"/>
                    </a:cubicBezTo>
                    <a:cubicBezTo>
                      <a:pt x="123658" y="62716"/>
                      <a:pt x="118468" y="63062"/>
                      <a:pt x="115007" y="64100"/>
                    </a:cubicBezTo>
                    <a:cubicBezTo>
                      <a:pt x="109471" y="65830"/>
                      <a:pt x="105146" y="70328"/>
                      <a:pt x="104108" y="75345"/>
                    </a:cubicBezTo>
                    <a:lnTo>
                      <a:pt x="99783" y="95414"/>
                    </a:lnTo>
                    <a:cubicBezTo>
                      <a:pt x="96495" y="110812"/>
                      <a:pt x="93208" y="126210"/>
                      <a:pt x="90094" y="141780"/>
                    </a:cubicBezTo>
                    <a:cubicBezTo>
                      <a:pt x="86288" y="159773"/>
                      <a:pt x="88537" y="176555"/>
                      <a:pt x="91132" y="194375"/>
                    </a:cubicBezTo>
                    <a:cubicBezTo>
                      <a:pt x="93035" y="208216"/>
                      <a:pt x="94246" y="222402"/>
                      <a:pt x="95457" y="236070"/>
                    </a:cubicBezTo>
                    <a:cubicBezTo>
                      <a:pt x="95976" y="241606"/>
                      <a:pt x="96322" y="246970"/>
                      <a:pt x="96841" y="253025"/>
                    </a:cubicBezTo>
                    <a:cubicBezTo>
                      <a:pt x="96841" y="256139"/>
                      <a:pt x="95803" y="259253"/>
                      <a:pt x="93554" y="261502"/>
                    </a:cubicBezTo>
                    <a:lnTo>
                      <a:pt x="18815" y="336069"/>
                    </a:lnTo>
                    <a:cubicBezTo>
                      <a:pt x="16739" y="338145"/>
                      <a:pt x="13797" y="339356"/>
                      <a:pt x="11029" y="339356"/>
                    </a:cubicBezTo>
                    <a:cubicBezTo>
                      <a:pt x="8261" y="339356"/>
                      <a:pt x="5493" y="338318"/>
                      <a:pt x="3244" y="336069"/>
                    </a:cubicBezTo>
                    <a:cubicBezTo>
                      <a:pt x="-1081" y="331744"/>
                      <a:pt x="-1081" y="324823"/>
                      <a:pt x="3244" y="320498"/>
                    </a:cubicBezTo>
                    <a:lnTo>
                      <a:pt x="74350" y="249565"/>
                    </a:ln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IE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D406C124-C80D-1E11-FEA3-CAA13F5B3F1B}"/>
                  </a:ext>
                </a:extLst>
              </p:cNvPr>
              <p:cNvSpPr/>
              <p:nvPr/>
            </p:nvSpPr>
            <p:spPr>
              <a:xfrm>
                <a:off x="701398" y="2399818"/>
                <a:ext cx="446578" cy="411889"/>
              </a:xfrm>
              <a:custGeom>
                <a:avLst/>
                <a:gdLst>
                  <a:gd name="connsiteX0" fmla="*/ 374520 w 446578"/>
                  <a:gd name="connsiteY0" fmla="*/ 389918 h 411889"/>
                  <a:gd name="connsiteX1" fmla="*/ 372790 w 446578"/>
                  <a:gd name="connsiteY1" fmla="*/ 388188 h 411889"/>
                  <a:gd name="connsiteX2" fmla="*/ 364832 w 446578"/>
                  <a:gd name="connsiteY2" fmla="*/ 400298 h 411889"/>
                  <a:gd name="connsiteX3" fmla="*/ 339226 w 446578"/>
                  <a:gd name="connsiteY3" fmla="*/ 410852 h 411889"/>
                  <a:gd name="connsiteX4" fmla="*/ 313621 w 446578"/>
                  <a:gd name="connsiteY4" fmla="*/ 400298 h 411889"/>
                  <a:gd name="connsiteX5" fmla="*/ 302203 w 446578"/>
                  <a:gd name="connsiteY5" fmla="*/ 389053 h 411889"/>
                  <a:gd name="connsiteX6" fmla="*/ 294244 w 446578"/>
                  <a:gd name="connsiteY6" fmla="*/ 401336 h 411889"/>
                  <a:gd name="connsiteX7" fmla="*/ 268812 w 446578"/>
                  <a:gd name="connsiteY7" fmla="*/ 411890 h 411889"/>
                  <a:gd name="connsiteX8" fmla="*/ 268812 w 446578"/>
                  <a:gd name="connsiteY8" fmla="*/ 411890 h 411889"/>
                  <a:gd name="connsiteX9" fmla="*/ 243034 w 446578"/>
                  <a:gd name="connsiteY9" fmla="*/ 401163 h 411889"/>
                  <a:gd name="connsiteX10" fmla="*/ 107914 w 446578"/>
                  <a:gd name="connsiteY10" fmla="*/ 266044 h 411889"/>
                  <a:gd name="connsiteX11" fmla="*/ 75734 w 446578"/>
                  <a:gd name="connsiteY11" fmla="*/ 198224 h 411889"/>
                  <a:gd name="connsiteX12" fmla="*/ 3244 w 446578"/>
                  <a:gd name="connsiteY12" fmla="*/ 125907 h 411889"/>
                  <a:gd name="connsiteX13" fmla="*/ 3244 w 446578"/>
                  <a:gd name="connsiteY13" fmla="*/ 110336 h 411889"/>
                  <a:gd name="connsiteX14" fmla="*/ 18815 w 446578"/>
                  <a:gd name="connsiteY14" fmla="*/ 110336 h 411889"/>
                  <a:gd name="connsiteX15" fmla="*/ 94073 w 446578"/>
                  <a:gd name="connsiteY15" fmla="*/ 185595 h 411889"/>
                  <a:gd name="connsiteX16" fmla="*/ 97361 w 446578"/>
                  <a:gd name="connsiteY16" fmla="*/ 192688 h 411889"/>
                  <a:gd name="connsiteX17" fmla="*/ 123485 w 446578"/>
                  <a:gd name="connsiteY17" fmla="*/ 250473 h 411889"/>
                  <a:gd name="connsiteX18" fmla="*/ 258604 w 446578"/>
                  <a:gd name="connsiteY18" fmla="*/ 385593 h 411889"/>
                  <a:gd name="connsiteX19" fmla="*/ 268985 w 446578"/>
                  <a:gd name="connsiteY19" fmla="*/ 389745 h 411889"/>
                  <a:gd name="connsiteX20" fmla="*/ 279019 w 446578"/>
                  <a:gd name="connsiteY20" fmla="*/ 385593 h 411889"/>
                  <a:gd name="connsiteX21" fmla="*/ 279538 w 446578"/>
                  <a:gd name="connsiteY21" fmla="*/ 366043 h 411889"/>
                  <a:gd name="connsiteX22" fmla="*/ 279019 w 446578"/>
                  <a:gd name="connsiteY22" fmla="*/ 365351 h 411889"/>
                  <a:gd name="connsiteX23" fmla="*/ 195110 w 446578"/>
                  <a:gd name="connsiteY23" fmla="*/ 281442 h 411889"/>
                  <a:gd name="connsiteX24" fmla="*/ 195110 w 446578"/>
                  <a:gd name="connsiteY24" fmla="*/ 265871 h 411889"/>
                  <a:gd name="connsiteX25" fmla="*/ 210681 w 446578"/>
                  <a:gd name="connsiteY25" fmla="*/ 265871 h 411889"/>
                  <a:gd name="connsiteX26" fmla="*/ 294244 w 446578"/>
                  <a:gd name="connsiteY26" fmla="*/ 349607 h 411889"/>
                  <a:gd name="connsiteX27" fmla="*/ 294244 w 446578"/>
                  <a:gd name="connsiteY27" fmla="*/ 349607 h 411889"/>
                  <a:gd name="connsiteX28" fmla="*/ 294590 w 446578"/>
                  <a:gd name="connsiteY28" fmla="*/ 349953 h 411889"/>
                  <a:gd name="connsiteX29" fmla="*/ 329192 w 446578"/>
                  <a:gd name="connsiteY29" fmla="*/ 384555 h 411889"/>
                  <a:gd name="connsiteX30" fmla="*/ 349434 w 446578"/>
                  <a:gd name="connsiteY30" fmla="*/ 384555 h 411889"/>
                  <a:gd name="connsiteX31" fmla="*/ 349434 w 446578"/>
                  <a:gd name="connsiteY31" fmla="*/ 364313 h 411889"/>
                  <a:gd name="connsiteX32" fmla="*/ 248051 w 446578"/>
                  <a:gd name="connsiteY32" fmla="*/ 262930 h 411889"/>
                  <a:gd name="connsiteX33" fmla="*/ 248051 w 446578"/>
                  <a:gd name="connsiteY33" fmla="*/ 247359 h 411889"/>
                  <a:gd name="connsiteX34" fmla="*/ 263622 w 446578"/>
                  <a:gd name="connsiteY34" fmla="*/ 247359 h 411889"/>
                  <a:gd name="connsiteX35" fmla="*/ 390264 w 446578"/>
                  <a:gd name="connsiteY35" fmla="*/ 374001 h 411889"/>
                  <a:gd name="connsiteX36" fmla="*/ 410506 w 446578"/>
                  <a:gd name="connsiteY36" fmla="*/ 374001 h 411889"/>
                  <a:gd name="connsiteX37" fmla="*/ 414658 w 446578"/>
                  <a:gd name="connsiteY37" fmla="*/ 363967 h 411889"/>
                  <a:gd name="connsiteX38" fmla="*/ 410506 w 446578"/>
                  <a:gd name="connsiteY38" fmla="*/ 353932 h 411889"/>
                  <a:gd name="connsiteX39" fmla="*/ 283864 w 446578"/>
                  <a:gd name="connsiteY39" fmla="*/ 227290 h 411889"/>
                  <a:gd name="connsiteX40" fmla="*/ 283864 w 446578"/>
                  <a:gd name="connsiteY40" fmla="*/ 211719 h 411889"/>
                  <a:gd name="connsiteX41" fmla="*/ 299434 w 446578"/>
                  <a:gd name="connsiteY41" fmla="*/ 211719 h 411889"/>
                  <a:gd name="connsiteX42" fmla="*/ 400644 w 446578"/>
                  <a:gd name="connsiteY42" fmla="*/ 312929 h 411889"/>
                  <a:gd name="connsiteX43" fmla="*/ 400817 w 446578"/>
                  <a:gd name="connsiteY43" fmla="*/ 312929 h 411889"/>
                  <a:gd name="connsiteX44" fmla="*/ 420886 w 446578"/>
                  <a:gd name="connsiteY44" fmla="*/ 312929 h 411889"/>
                  <a:gd name="connsiteX45" fmla="*/ 420886 w 446578"/>
                  <a:gd name="connsiteY45" fmla="*/ 292687 h 411889"/>
                  <a:gd name="connsiteX46" fmla="*/ 275386 w 446578"/>
                  <a:gd name="connsiteY46" fmla="*/ 147014 h 411889"/>
                  <a:gd name="connsiteX47" fmla="*/ 271753 w 446578"/>
                  <a:gd name="connsiteY47" fmla="*/ 138883 h 411889"/>
                  <a:gd name="connsiteX48" fmla="*/ 278500 w 446578"/>
                  <a:gd name="connsiteY48" fmla="*/ 128675 h 411889"/>
                  <a:gd name="connsiteX49" fmla="*/ 278673 w 446578"/>
                  <a:gd name="connsiteY49" fmla="*/ 128675 h 411889"/>
                  <a:gd name="connsiteX50" fmla="*/ 319849 w 446578"/>
                  <a:gd name="connsiteY50" fmla="*/ 123831 h 411889"/>
                  <a:gd name="connsiteX51" fmla="*/ 362755 w 446578"/>
                  <a:gd name="connsiteY51" fmla="*/ 132654 h 411889"/>
                  <a:gd name="connsiteX52" fmla="*/ 379537 w 446578"/>
                  <a:gd name="connsiteY52" fmla="*/ 128156 h 411889"/>
                  <a:gd name="connsiteX53" fmla="*/ 382824 w 446578"/>
                  <a:gd name="connsiteY53" fmla="*/ 114661 h 411889"/>
                  <a:gd name="connsiteX54" fmla="*/ 371579 w 446578"/>
                  <a:gd name="connsiteY54" fmla="*/ 103762 h 411889"/>
                  <a:gd name="connsiteX55" fmla="*/ 351510 w 446578"/>
                  <a:gd name="connsiteY55" fmla="*/ 99437 h 411889"/>
                  <a:gd name="connsiteX56" fmla="*/ 305144 w 446578"/>
                  <a:gd name="connsiteY56" fmla="*/ 89748 h 411889"/>
                  <a:gd name="connsiteX57" fmla="*/ 252549 w 446578"/>
                  <a:gd name="connsiteY57" fmla="*/ 90786 h 411889"/>
                  <a:gd name="connsiteX58" fmla="*/ 210854 w 446578"/>
                  <a:gd name="connsiteY58" fmla="*/ 94938 h 411889"/>
                  <a:gd name="connsiteX59" fmla="*/ 194072 w 446578"/>
                  <a:gd name="connsiteY59" fmla="*/ 96322 h 411889"/>
                  <a:gd name="connsiteX60" fmla="*/ 185595 w 446578"/>
                  <a:gd name="connsiteY60" fmla="*/ 93035 h 411889"/>
                  <a:gd name="connsiteX61" fmla="*/ 110682 w 446578"/>
                  <a:gd name="connsiteY61" fmla="*/ 18815 h 411889"/>
                  <a:gd name="connsiteX62" fmla="*/ 110682 w 446578"/>
                  <a:gd name="connsiteY62" fmla="*/ 3244 h 411889"/>
                  <a:gd name="connsiteX63" fmla="*/ 126253 w 446578"/>
                  <a:gd name="connsiteY63" fmla="*/ 3244 h 411889"/>
                  <a:gd name="connsiteX64" fmla="*/ 197186 w 446578"/>
                  <a:gd name="connsiteY64" fmla="*/ 74350 h 411889"/>
                  <a:gd name="connsiteX65" fmla="*/ 208778 w 446578"/>
                  <a:gd name="connsiteY65" fmla="*/ 73312 h 411889"/>
                  <a:gd name="connsiteX66" fmla="*/ 249262 w 446578"/>
                  <a:gd name="connsiteY66" fmla="*/ 69160 h 411889"/>
                  <a:gd name="connsiteX67" fmla="*/ 309296 w 446578"/>
                  <a:gd name="connsiteY67" fmla="*/ 68468 h 411889"/>
                  <a:gd name="connsiteX68" fmla="*/ 355662 w 446578"/>
                  <a:gd name="connsiteY68" fmla="*/ 78157 h 411889"/>
                  <a:gd name="connsiteX69" fmla="*/ 375731 w 446578"/>
                  <a:gd name="connsiteY69" fmla="*/ 82482 h 411889"/>
                  <a:gd name="connsiteX70" fmla="*/ 403412 w 446578"/>
                  <a:gd name="connsiteY70" fmla="*/ 108606 h 411889"/>
                  <a:gd name="connsiteX71" fmla="*/ 395108 w 446578"/>
                  <a:gd name="connsiteY71" fmla="*/ 143727 h 411889"/>
                  <a:gd name="connsiteX72" fmla="*/ 357911 w 446578"/>
                  <a:gd name="connsiteY72" fmla="*/ 154626 h 411889"/>
                  <a:gd name="connsiteX73" fmla="*/ 314832 w 446578"/>
                  <a:gd name="connsiteY73" fmla="*/ 145630 h 411889"/>
                  <a:gd name="connsiteX74" fmla="*/ 303241 w 446578"/>
                  <a:gd name="connsiteY74" fmla="*/ 144765 h 411889"/>
                  <a:gd name="connsiteX75" fmla="*/ 435938 w 446578"/>
                  <a:gd name="connsiteY75" fmla="*/ 277462 h 411889"/>
                  <a:gd name="connsiteX76" fmla="*/ 435938 w 446578"/>
                  <a:gd name="connsiteY76" fmla="*/ 328846 h 411889"/>
                  <a:gd name="connsiteX77" fmla="*/ 423827 w 446578"/>
                  <a:gd name="connsiteY77" fmla="*/ 336804 h 411889"/>
                  <a:gd name="connsiteX78" fmla="*/ 425558 w 446578"/>
                  <a:gd name="connsiteY78" fmla="*/ 338534 h 411889"/>
                  <a:gd name="connsiteX79" fmla="*/ 436111 w 446578"/>
                  <a:gd name="connsiteY79" fmla="*/ 364140 h 411889"/>
                  <a:gd name="connsiteX80" fmla="*/ 425558 w 446578"/>
                  <a:gd name="connsiteY80" fmla="*/ 389745 h 411889"/>
                  <a:gd name="connsiteX81" fmla="*/ 399952 w 446578"/>
                  <a:gd name="connsiteY81" fmla="*/ 400298 h 411889"/>
                  <a:gd name="connsiteX82" fmla="*/ 374347 w 446578"/>
                  <a:gd name="connsiteY82" fmla="*/ 389745 h 411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446578" h="411889">
                    <a:moveTo>
                      <a:pt x="374520" y="389918"/>
                    </a:moveTo>
                    <a:lnTo>
                      <a:pt x="372790" y="388188"/>
                    </a:lnTo>
                    <a:cubicBezTo>
                      <a:pt x="371060" y="392686"/>
                      <a:pt x="368292" y="396838"/>
                      <a:pt x="364832" y="400298"/>
                    </a:cubicBezTo>
                    <a:cubicBezTo>
                      <a:pt x="358084" y="407219"/>
                      <a:pt x="348915" y="410852"/>
                      <a:pt x="339226" y="410852"/>
                    </a:cubicBezTo>
                    <a:cubicBezTo>
                      <a:pt x="329538" y="410852"/>
                      <a:pt x="320368" y="407046"/>
                      <a:pt x="313621" y="400298"/>
                    </a:cubicBezTo>
                    <a:lnTo>
                      <a:pt x="302203" y="389053"/>
                    </a:lnTo>
                    <a:cubicBezTo>
                      <a:pt x="300472" y="393551"/>
                      <a:pt x="297877" y="397703"/>
                      <a:pt x="294244" y="401336"/>
                    </a:cubicBezTo>
                    <a:cubicBezTo>
                      <a:pt x="287497" y="408084"/>
                      <a:pt x="278500" y="411890"/>
                      <a:pt x="268812" y="411890"/>
                    </a:cubicBezTo>
                    <a:lnTo>
                      <a:pt x="268812" y="411890"/>
                    </a:lnTo>
                    <a:cubicBezTo>
                      <a:pt x="259123" y="411890"/>
                      <a:pt x="249781" y="408084"/>
                      <a:pt x="243034" y="401163"/>
                    </a:cubicBezTo>
                    <a:lnTo>
                      <a:pt x="107914" y="266044"/>
                    </a:lnTo>
                    <a:cubicBezTo>
                      <a:pt x="89575" y="247705"/>
                      <a:pt x="78330" y="223830"/>
                      <a:pt x="75734" y="198224"/>
                    </a:cubicBezTo>
                    <a:lnTo>
                      <a:pt x="3244" y="125907"/>
                    </a:lnTo>
                    <a:cubicBezTo>
                      <a:pt x="-1081" y="121582"/>
                      <a:pt x="-1081" y="114661"/>
                      <a:pt x="3244" y="110336"/>
                    </a:cubicBezTo>
                    <a:cubicBezTo>
                      <a:pt x="7569" y="106011"/>
                      <a:pt x="14489" y="106011"/>
                      <a:pt x="18815" y="110336"/>
                    </a:cubicBezTo>
                    <a:lnTo>
                      <a:pt x="94073" y="185595"/>
                    </a:lnTo>
                    <a:cubicBezTo>
                      <a:pt x="95976" y="187498"/>
                      <a:pt x="97188" y="190093"/>
                      <a:pt x="97361" y="192688"/>
                    </a:cubicBezTo>
                    <a:cubicBezTo>
                      <a:pt x="98745" y="214487"/>
                      <a:pt x="107914" y="235075"/>
                      <a:pt x="123485" y="250473"/>
                    </a:cubicBezTo>
                    <a:lnTo>
                      <a:pt x="258604" y="385593"/>
                    </a:lnTo>
                    <a:cubicBezTo>
                      <a:pt x="261373" y="388361"/>
                      <a:pt x="265006" y="389745"/>
                      <a:pt x="268985" y="389745"/>
                    </a:cubicBezTo>
                    <a:cubicBezTo>
                      <a:pt x="273137" y="389399"/>
                      <a:pt x="276251" y="388361"/>
                      <a:pt x="279019" y="385593"/>
                    </a:cubicBezTo>
                    <a:cubicBezTo>
                      <a:pt x="284556" y="380229"/>
                      <a:pt x="284556" y="371233"/>
                      <a:pt x="279538" y="366043"/>
                    </a:cubicBezTo>
                    <a:cubicBezTo>
                      <a:pt x="279538" y="366043"/>
                      <a:pt x="279192" y="365697"/>
                      <a:pt x="279019" y="365351"/>
                    </a:cubicBezTo>
                    <a:lnTo>
                      <a:pt x="195110" y="281442"/>
                    </a:lnTo>
                    <a:cubicBezTo>
                      <a:pt x="190785" y="277116"/>
                      <a:pt x="190785" y="270196"/>
                      <a:pt x="195110" y="265871"/>
                    </a:cubicBezTo>
                    <a:cubicBezTo>
                      <a:pt x="199436" y="261546"/>
                      <a:pt x="206356" y="261546"/>
                      <a:pt x="210681" y="265871"/>
                    </a:cubicBezTo>
                    <a:lnTo>
                      <a:pt x="294244" y="349607"/>
                    </a:lnTo>
                    <a:cubicBezTo>
                      <a:pt x="294244" y="349607"/>
                      <a:pt x="294244" y="349607"/>
                      <a:pt x="294244" y="349607"/>
                    </a:cubicBezTo>
                    <a:cubicBezTo>
                      <a:pt x="294244" y="349607"/>
                      <a:pt x="294417" y="349780"/>
                      <a:pt x="294590" y="349953"/>
                    </a:cubicBezTo>
                    <a:lnTo>
                      <a:pt x="329192" y="384555"/>
                    </a:lnTo>
                    <a:cubicBezTo>
                      <a:pt x="334728" y="390091"/>
                      <a:pt x="343725" y="390091"/>
                      <a:pt x="349434" y="384555"/>
                    </a:cubicBezTo>
                    <a:cubicBezTo>
                      <a:pt x="354970" y="379018"/>
                      <a:pt x="354970" y="370022"/>
                      <a:pt x="349434" y="364313"/>
                    </a:cubicBezTo>
                    <a:lnTo>
                      <a:pt x="248051" y="262930"/>
                    </a:lnTo>
                    <a:cubicBezTo>
                      <a:pt x="243726" y="258604"/>
                      <a:pt x="243726" y="251684"/>
                      <a:pt x="248051" y="247359"/>
                    </a:cubicBezTo>
                    <a:cubicBezTo>
                      <a:pt x="252376" y="243034"/>
                      <a:pt x="259296" y="243034"/>
                      <a:pt x="263622" y="247359"/>
                    </a:cubicBezTo>
                    <a:lnTo>
                      <a:pt x="390264" y="374001"/>
                    </a:lnTo>
                    <a:cubicBezTo>
                      <a:pt x="395800" y="379537"/>
                      <a:pt x="404970" y="379537"/>
                      <a:pt x="410506" y="374001"/>
                    </a:cubicBezTo>
                    <a:cubicBezTo>
                      <a:pt x="413101" y="371406"/>
                      <a:pt x="414658" y="367773"/>
                      <a:pt x="414658" y="363967"/>
                    </a:cubicBezTo>
                    <a:cubicBezTo>
                      <a:pt x="414658" y="360160"/>
                      <a:pt x="413274" y="356527"/>
                      <a:pt x="410506" y="353932"/>
                    </a:cubicBezTo>
                    <a:lnTo>
                      <a:pt x="283864" y="227290"/>
                    </a:lnTo>
                    <a:cubicBezTo>
                      <a:pt x="279538" y="222965"/>
                      <a:pt x="279538" y="216044"/>
                      <a:pt x="283864" y="211719"/>
                    </a:cubicBezTo>
                    <a:cubicBezTo>
                      <a:pt x="288189" y="207394"/>
                      <a:pt x="295109" y="207394"/>
                      <a:pt x="299434" y="211719"/>
                    </a:cubicBezTo>
                    <a:lnTo>
                      <a:pt x="400644" y="312929"/>
                    </a:lnTo>
                    <a:cubicBezTo>
                      <a:pt x="400644" y="312929"/>
                      <a:pt x="400644" y="312929"/>
                      <a:pt x="400817" y="312929"/>
                    </a:cubicBezTo>
                    <a:cubicBezTo>
                      <a:pt x="406354" y="318465"/>
                      <a:pt x="415696" y="318292"/>
                      <a:pt x="420886" y="312929"/>
                    </a:cubicBezTo>
                    <a:cubicBezTo>
                      <a:pt x="426423" y="307393"/>
                      <a:pt x="426423" y="298223"/>
                      <a:pt x="420886" y="292687"/>
                    </a:cubicBezTo>
                    <a:lnTo>
                      <a:pt x="275386" y="147014"/>
                    </a:lnTo>
                    <a:cubicBezTo>
                      <a:pt x="273137" y="144938"/>
                      <a:pt x="271753" y="141997"/>
                      <a:pt x="271753" y="138883"/>
                    </a:cubicBezTo>
                    <a:cubicBezTo>
                      <a:pt x="271753" y="134384"/>
                      <a:pt x="274348" y="130405"/>
                      <a:pt x="278500" y="128675"/>
                    </a:cubicBezTo>
                    <a:cubicBezTo>
                      <a:pt x="278500" y="128675"/>
                      <a:pt x="278673" y="128675"/>
                      <a:pt x="278673" y="128675"/>
                    </a:cubicBezTo>
                    <a:cubicBezTo>
                      <a:pt x="291649" y="122447"/>
                      <a:pt x="306182" y="120717"/>
                      <a:pt x="319849" y="123831"/>
                    </a:cubicBezTo>
                    <a:lnTo>
                      <a:pt x="362755" y="132654"/>
                    </a:lnTo>
                    <a:cubicBezTo>
                      <a:pt x="369157" y="134038"/>
                      <a:pt x="375558" y="132308"/>
                      <a:pt x="379537" y="128156"/>
                    </a:cubicBezTo>
                    <a:cubicBezTo>
                      <a:pt x="384209" y="123312"/>
                      <a:pt x="383863" y="118122"/>
                      <a:pt x="382824" y="114661"/>
                    </a:cubicBezTo>
                    <a:cubicBezTo>
                      <a:pt x="381094" y="109125"/>
                      <a:pt x="376596" y="104800"/>
                      <a:pt x="371579" y="103762"/>
                    </a:cubicBezTo>
                    <a:lnTo>
                      <a:pt x="351510" y="99437"/>
                    </a:lnTo>
                    <a:cubicBezTo>
                      <a:pt x="336112" y="96149"/>
                      <a:pt x="320714" y="92862"/>
                      <a:pt x="305144" y="89748"/>
                    </a:cubicBezTo>
                    <a:cubicBezTo>
                      <a:pt x="287151" y="85942"/>
                      <a:pt x="270369" y="88191"/>
                      <a:pt x="252549" y="90786"/>
                    </a:cubicBezTo>
                    <a:cubicBezTo>
                      <a:pt x="238708" y="92689"/>
                      <a:pt x="224522" y="93900"/>
                      <a:pt x="210854" y="94938"/>
                    </a:cubicBezTo>
                    <a:cubicBezTo>
                      <a:pt x="205318" y="95457"/>
                      <a:pt x="199955" y="95803"/>
                      <a:pt x="194072" y="96322"/>
                    </a:cubicBezTo>
                    <a:cubicBezTo>
                      <a:pt x="190958" y="96495"/>
                      <a:pt x="187844" y="95284"/>
                      <a:pt x="185595" y="93035"/>
                    </a:cubicBezTo>
                    <a:lnTo>
                      <a:pt x="110682" y="18815"/>
                    </a:lnTo>
                    <a:cubicBezTo>
                      <a:pt x="106357" y="14489"/>
                      <a:pt x="106357" y="7569"/>
                      <a:pt x="110682" y="3244"/>
                    </a:cubicBezTo>
                    <a:cubicBezTo>
                      <a:pt x="115007" y="-1081"/>
                      <a:pt x="121928" y="-1081"/>
                      <a:pt x="126253" y="3244"/>
                    </a:cubicBezTo>
                    <a:lnTo>
                      <a:pt x="197186" y="74350"/>
                    </a:lnTo>
                    <a:cubicBezTo>
                      <a:pt x="200993" y="74004"/>
                      <a:pt x="204972" y="73658"/>
                      <a:pt x="208778" y="73312"/>
                    </a:cubicBezTo>
                    <a:cubicBezTo>
                      <a:pt x="222100" y="72274"/>
                      <a:pt x="235940" y="71063"/>
                      <a:pt x="249262" y="69160"/>
                    </a:cubicBezTo>
                    <a:cubicBezTo>
                      <a:pt x="268120" y="66565"/>
                      <a:pt x="287670" y="63797"/>
                      <a:pt x="309296" y="68468"/>
                    </a:cubicBezTo>
                    <a:cubicBezTo>
                      <a:pt x="324694" y="71582"/>
                      <a:pt x="340264" y="75042"/>
                      <a:pt x="355662" y="78157"/>
                    </a:cubicBezTo>
                    <a:lnTo>
                      <a:pt x="375731" y="82482"/>
                    </a:lnTo>
                    <a:cubicBezTo>
                      <a:pt x="388534" y="85250"/>
                      <a:pt x="399433" y="95457"/>
                      <a:pt x="403412" y="108606"/>
                    </a:cubicBezTo>
                    <a:cubicBezTo>
                      <a:pt x="407219" y="121236"/>
                      <a:pt x="404105" y="134384"/>
                      <a:pt x="395108" y="143727"/>
                    </a:cubicBezTo>
                    <a:cubicBezTo>
                      <a:pt x="385766" y="153588"/>
                      <a:pt x="371925" y="157567"/>
                      <a:pt x="357911" y="154626"/>
                    </a:cubicBezTo>
                    <a:lnTo>
                      <a:pt x="314832" y="145630"/>
                    </a:lnTo>
                    <a:cubicBezTo>
                      <a:pt x="311026" y="144765"/>
                      <a:pt x="307220" y="144592"/>
                      <a:pt x="303241" y="144765"/>
                    </a:cubicBezTo>
                    <a:lnTo>
                      <a:pt x="435938" y="277462"/>
                    </a:lnTo>
                    <a:cubicBezTo>
                      <a:pt x="450125" y="291649"/>
                      <a:pt x="450125" y="314659"/>
                      <a:pt x="435938" y="328846"/>
                    </a:cubicBezTo>
                    <a:cubicBezTo>
                      <a:pt x="432478" y="332306"/>
                      <a:pt x="428326" y="335074"/>
                      <a:pt x="423827" y="336804"/>
                    </a:cubicBezTo>
                    <a:lnTo>
                      <a:pt x="425558" y="338534"/>
                    </a:lnTo>
                    <a:cubicBezTo>
                      <a:pt x="432305" y="345455"/>
                      <a:pt x="436111" y="354451"/>
                      <a:pt x="436111" y="364140"/>
                    </a:cubicBezTo>
                    <a:cubicBezTo>
                      <a:pt x="436111" y="373828"/>
                      <a:pt x="432305" y="382997"/>
                      <a:pt x="425558" y="389745"/>
                    </a:cubicBezTo>
                    <a:cubicBezTo>
                      <a:pt x="418464" y="396838"/>
                      <a:pt x="409295" y="400298"/>
                      <a:pt x="399952" y="400298"/>
                    </a:cubicBezTo>
                    <a:cubicBezTo>
                      <a:pt x="390610" y="400298"/>
                      <a:pt x="381440" y="396838"/>
                      <a:pt x="374347" y="389745"/>
                    </a:cubicBezTo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IE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D008AACF-B2FD-E46C-1494-C5B5F9784B6A}"/>
                </a:ext>
              </a:extLst>
            </p:cNvPr>
            <p:cNvGrpSpPr/>
            <p:nvPr/>
          </p:nvGrpSpPr>
          <p:grpSpPr>
            <a:xfrm>
              <a:off x="8456137" y="721483"/>
              <a:ext cx="953018" cy="953018"/>
              <a:chOff x="364661" y="2046806"/>
              <a:chExt cx="1589796" cy="1589796"/>
            </a:xfrm>
          </p:grpSpPr>
          <p:pic>
            <p:nvPicPr>
              <p:cNvPr id="156" name="Graphic 155">
                <a:extLst>
                  <a:ext uri="{FF2B5EF4-FFF2-40B4-BE49-F238E27FC236}">
                    <a16:creationId xmlns:a16="http://schemas.microsoft.com/office/drawing/2014/main" id="{0C5B3562-29B7-A456-DB3B-CC82329B2E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64661" y="2046806"/>
                <a:ext cx="1589796" cy="1589796"/>
              </a:xfrm>
              <a:prstGeom prst="rect">
                <a:avLst/>
              </a:prstGeom>
            </p:spPr>
          </p:pic>
          <p:pic>
            <p:nvPicPr>
              <p:cNvPr id="157" name="Graphic 156">
                <a:extLst>
                  <a:ext uri="{FF2B5EF4-FFF2-40B4-BE49-F238E27FC236}">
                    <a16:creationId xmlns:a16="http://schemas.microsoft.com/office/drawing/2014/main" id="{4591C1D3-583E-9669-7EB6-D3584005E3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828410" y="2470892"/>
                <a:ext cx="662765" cy="662765"/>
              </a:xfrm>
              <a:prstGeom prst="rect">
                <a:avLst/>
              </a:prstGeom>
            </p:spPr>
          </p:pic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DEFC03FF-EBD4-B077-F8AE-B3E917087D3A}"/>
                </a:ext>
              </a:extLst>
            </p:cNvPr>
            <p:cNvGrpSpPr/>
            <p:nvPr/>
          </p:nvGrpSpPr>
          <p:grpSpPr>
            <a:xfrm>
              <a:off x="9527323" y="2128517"/>
              <a:ext cx="967957" cy="967957"/>
              <a:chOff x="364661" y="2046806"/>
              <a:chExt cx="1589796" cy="1589796"/>
            </a:xfrm>
          </p:grpSpPr>
          <p:pic>
            <p:nvPicPr>
              <p:cNvPr id="159" name="Graphic 158">
                <a:extLst>
                  <a:ext uri="{FF2B5EF4-FFF2-40B4-BE49-F238E27FC236}">
                    <a16:creationId xmlns:a16="http://schemas.microsoft.com/office/drawing/2014/main" id="{0F2EDCCD-A8A7-741E-5B91-0C33A8F6B8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64661" y="2046806"/>
                <a:ext cx="1589796" cy="1589796"/>
              </a:xfrm>
              <a:prstGeom prst="rect">
                <a:avLst/>
              </a:prstGeom>
            </p:spPr>
          </p:pic>
          <p:pic>
            <p:nvPicPr>
              <p:cNvPr id="160" name="Graphic 159">
                <a:extLst>
                  <a:ext uri="{FF2B5EF4-FFF2-40B4-BE49-F238E27FC236}">
                    <a16:creationId xmlns:a16="http://schemas.microsoft.com/office/drawing/2014/main" id="{1A65BC37-4890-30A3-F7E6-15F15B7A1D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837484" y="2470439"/>
                <a:ext cx="644149" cy="715721"/>
              </a:xfrm>
              <a:prstGeom prst="rect">
                <a:avLst/>
              </a:prstGeom>
            </p:spPr>
          </p:pic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280857BE-A482-F892-4E0B-441FF7BD6EC8}"/>
                </a:ext>
              </a:extLst>
            </p:cNvPr>
            <p:cNvGrpSpPr/>
            <p:nvPr/>
          </p:nvGrpSpPr>
          <p:grpSpPr>
            <a:xfrm>
              <a:off x="8458067" y="5331564"/>
              <a:ext cx="967958" cy="967958"/>
              <a:chOff x="364661" y="2046806"/>
              <a:chExt cx="1589796" cy="1589796"/>
            </a:xfrm>
          </p:grpSpPr>
          <p:pic>
            <p:nvPicPr>
              <p:cNvPr id="162" name="Graphic 161">
                <a:extLst>
                  <a:ext uri="{FF2B5EF4-FFF2-40B4-BE49-F238E27FC236}">
                    <a16:creationId xmlns:a16="http://schemas.microsoft.com/office/drawing/2014/main" id="{85D744BB-F1CF-95B5-781F-67BD5F3E8B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64661" y="2046806"/>
                <a:ext cx="1589796" cy="1589796"/>
              </a:xfrm>
              <a:prstGeom prst="rect">
                <a:avLst/>
              </a:prstGeom>
            </p:spPr>
          </p:pic>
          <p:pic>
            <p:nvPicPr>
              <p:cNvPr id="163" name="Graphic 162">
                <a:extLst>
                  <a:ext uri="{FF2B5EF4-FFF2-40B4-BE49-F238E27FC236}">
                    <a16:creationId xmlns:a16="http://schemas.microsoft.com/office/drawing/2014/main" id="{E6646214-0764-0236-8336-B7188D3A6B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785736" y="2438149"/>
                <a:ext cx="747645" cy="747645"/>
              </a:xfrm>
              <a:prstGeom prst="rect">
                <a:avLst/>
              </a:prstGeom>
            </p:spPr>
          </p:pic>
        </p:grp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1936F3BB-71DA-19F9-E387-D9AC3F2590DF}"/>
                </a:ext>
              </a:extLst>
            </p:cNvPr>
            <p:cNvSpPr txBox="1"/>
            <p:nvPr/>
          </p:nvSpPr>
          <p:spPr>
            <a:xfrm>
              <a:off x="8250776" y="3865921"/>
              <a:ext cx="1899982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F5494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+mn-ea"/>
                  <a:cs typeface="Arial"/>
                  <a:sym typeface="Arial"/>
                </a:rPr>
                <a:t>Procedures that converge</a:t>
              </a:r>
            </a:p>
          </p:txBody>
        </p: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3F697BA3-6F75-DD78-BA4A-5B2A6A40933D}"/>
                </a:ext>
              </a:extLst>
            </p:cNvPr>
            <p:cNvGrpSpPr/>
            <p:nvPr/>
          </p:nvGrpSpPr>
          <p:grpSpPr>
            <a:xfrm>
              <a:off x="5042530" y="5314131"/>
              <a:ext cx="930739" cy="930739"/>
              <a:chOff x="364661" y="2046806"/>
              <a:chExt cx="1589796" cy="1589796"/>
            </a:xfrm>
          </p:grpSpPr>
          <p:pic>
            <p:nvPicPr>
              <p:cNvPr id="166" name="Graphic 165">
                <a:extLst>
                  <a:ext uri="{FF2B5EF4-FFF2-40B4-BE49-F238E27FC236}">
                    <a16:creationId xmlns:a16="http://schemas.microsoft.com/office/drawing/2014/main" id="{DC4B4696-FA52-F971-DAD0-7DFE0564FD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364661" y="2046806"/>
                <a:ext cx="1589796" cy="1589796"/>
              </a:xfrm>
              <a:prstGeom prst="rect">
                <a:avLst/>
              </a:prstGeom>
            </p:spPr>
          </p:pic>
          <p:pic>
            <p:nvPicPr>
              <p:cNvPr id="167" name="Graphic 166">
                <a:extLst>
                  <a:ext uri="{FF2B5EF4-FFF2-40B4-BE49-F238E27FC236}">
                    <a16:creationId xmlns:a16="http://schemas.microsoft.com/office/drawing/2014/main" id="{76C9C76C-95D0-509C-EDE4-5661615445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687310" y="2556769"/>
                <a:ext cx="993366" cy="715223"/>
              </a:xfrm>
              <a:prstGeom prst="rect">
                <a:avLst/>
              </a:prstGeom>
            </p:spPr>
          </p:pic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829F0719-865F-759A-F0DF-C0F4DD8DC3F9}"/>
                </a:ext>
              </a:extLst>
            </p:cNvPr>
            <p:cNvGrpSpPr/>
            <p:nvPr/>
          </p:nvGrpSpPr>
          <p:grpSpPr>
            <a:xfrm>
              <a:off x="4040059" y="2119622"/>
              <a:ext cx="904406" cy="904406"/>
              <a:chOff x="364661" y="2046806"/>
              <a:chExt cx="1589796" cy="1589796"/>
            </a:xfrm>
          </p:grpSpPr>
          <p:pic>
            <p:nvPicPr>
              <p:cNvPr id="169" name="Graphic 168">
                <a:extLst>
                  <a:ext uri="{FF2B5EF4-FFF2-40B4-BE49-F238E27FC236}">
                    <a16:creationId xmlns:a16="http://schemas.microsoft.com/office/drawing/2014/main" id="{041DBB9F-6FDC-9887-7E3A-85E7D04F7D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364661" y="2046806"/>
                <a:ext cx="1589796" cy="1589796"/>
              </a:xfrm>
              <a:prstGeom prst="rect">
                <a:avLst/>
              </a:prstGeom>
            </p:spPr>
          </p:pic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5F5DBC48-8D67-7871-F3AA-B136926AE225}"/>
                  </a:ext>
                </a:extLst>
              </p:cNvPr>
              <p:cNvSpPr/>
              <p:nvPr/>
            </p:nvSpPr>
            <p:spPr>
              <a:xfrm>
                <a:off x="1004869" y="2435874"/>
                <a:ext cx="282381" cy="283142"/>
              </a:xfrm>
              <a:custGeom>
                <a:avLst/>
                <a:gdLst>
                  <a:gd name="connsiteX0" fmla="*/ 141191 w 282381"/>
                  <a:gd name="connsiteY0" fmla="*/ 26109 h 283142"/>
                  <a:gd name="connsiteX1" fmla="*/ 89734 w 282381"/>
                  <a:gd name="connsiteY1" fmla="*/ 77566 h 283142"/>
                  <a:gd name="connsiteX2" fmla="*/ 141191 w 282381"/>
                  <a:gd name="connsiteY2" fmla="*/ 129024 h 283142"/>
                  <a:gd name="connsiteX3" fmla="*/ 192648 w 282381"/>
                  <a:gd name="connsiteY3" fmla="*/ 77566 h 283142"/>
                  <a:gd name="connsiteX4" fmla="*/ 141191 w 282381"/>
                  <a:gd name="connsiteY4" fmla="*/ 26109 h 283142"/>
                  <a:gd name="connsiteX5" fmla="*/ 141191 w 282381"/>
                  <a:gd name="connsiteY5" fmla="*/ 154626 h 283142"/>
                  <a:gd name="connsiteX6" fmla="*/ 28644 w 282381"/>
                  <a:gd name="connsiteY6" fmla="*/ 243599 h 283142"/>
                  <a:gd name="connsiteX7" fmla="*/ 25348 w 282381"/>
                  <a:gd name="connsiteY7" fmla="*/ 257540 h 283142"/>
                  <a:gd name="connsiteX8" fmla="*/ 257287 w 282381"/>
                  <a:gd name="connsiteY8" fmla="*/ 257540 h 283142"/>
                  <a:gd name="connsiteX9" fmla="*/ 253992 w 282381"/>
                  <a:gd name="connsiteY9" fmla="*/ 243599 h 283142"/>
                  <a:gd name="connsiteX10" fmla="*/ 141444 w 282381"/>
                  <a:gd name="connsiteY10" fmla="*/ 154626 h 283142"/>
                  <a:gd name="connsiteX11" fmla="*/ 12928 w 282381"/>
                  <a:gd name="connsiteY11" fmla="*/ 283142 h 283142"/>
                  <a:gd name="connsiteX12" fmla="*/ 0 w 282381"/>
                  <a:gd name="connsiteY12" fmla="*/ 270215 h 283142"/>
                  <a:gd name="connsiteX13" fmla="*/ 78327 w 282381"/>
                  <a:gd name="connsiteY13" fmla="*/ 143726 h 283142"/>
                  <a:gd name="connsiteX14" fmla="*/ 91001 w 282381"/>
                  <a:gd name="connsiteY14" fmla="*/ 137389 h 283142"/>
                  <a:gd name="connsiteX15" fmla="*/ 81876 w 282381"/>
                  <a:gd name="connsiteY15" fmla="*/ 126489 h 283142"/>
                  <a:gd name="connsiteX16" fmla="*/ 64132 w 282381"/>
                  <a:gd name="connsiteY16" fmla="*/ 77313 h 283142"/>
                  <a:gd name="connsiteX17" fmla="*/ 141191 w 282381"/>
                  <a:gd name="connsiteY17" fmla="*/ 0 h 283142"/>
                  <a:gd name="connsiteX18" fmla="*/ 218250 w 282381"/>
                  <a:gd name="connsiteY18" fmla="*/ 77313 h 283142"/>
                  <a:gd name="connsiteX19" fmla="*/ 200506 w 282381"/>
                  <a:gd name="connsiteY19" fmla="*/ 126489 h 283142"/>
                  <a:gd name="connsiteX20" fmla="*/ 191381 w 282381"/>
                  <a:gd name="connsiteY20" fmla="*/ 137389 h 283142"/>
                  <a:gd name="connsiteX21" fmla="*/ 204055 w 282381"/>
                  <a:gd name="connsiteY21" fmla="*/ 143726 h 283142"/>
                  <a:gd name="connsiteX22" fmla="*/ 282382 w 282381"/>
                  <a:gd name="connsiteY22" fmla="*/ 270215 h 283142"/>
                  <a:gd name="connsiteX23" fmla="*/ 269454 w 282381"/>
                  <a:gd name="connsiteY23" fmla="*/ 283142 h 283142"/>
                  <a:gd name="connsiteX24" fmla="*/ 12167 w 282381"/>
                  <a:gd name="connsiteY24" fmla="*/ 283142 h 283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2381" h="283142">
                    <a:moveTo>
                      <a:pt x="141191" y="26109"/>
                    </a:moveTo>
                    <a:cubicBezTo>
                      <a:pt x="112801" y="26109"/>
                      <a:pt x="89734" y="49176"/>
                      <a:pt x="89734" y="77566"/>
                    </a:cubicBezTo>
                    <a:cubicBezTo>
                      <a:pt x="89734" y="105957"/>
                      <a:pt x="112801" y="129024"/>
                      <a:pt x="141191" y="129024"/>
                    </a:cubicBezTo>
                    <a:cubicBezTo>
                      <a:pt x="169581" y="129024"/>
                      <a:pt x="192648" y="105957"/>
                      <a:pt x="192648" y="77566"/>
                    </a:cubicBezTo>
                    <a:cubicBezTo>
                      <a:pt x="192648" y="49176"/>
                      <a:pt x="169581" y="26109"/>
                      <a:pt x="141191" y="26109"/>
                    </a:cubicBezTo>
                    <a:moveTo>
                      <a:pt x="141191" y="154626"/>
                    </a:moveTo>
                    <a:cubicBezTo>
                      <a:pt x="87199" y="154626"/>
                      <a:pt x="41065" y="191127"/>
                      <a:pt x="28644" y="243599"/>
                    </a:cubicBezTo>
                    <a:lnTo>
                      <a:pt x="25348" y="257540"/>
                    </a:lnTo>
                    <a:lnTo>
                      <a:pt x="257287" y="257540"/>
                    </a:lnTo>
                    <a:lnTo>
                      <a:pt x="253992" y="243599"/>
                    </a:lnTo>
                    <a:cubicBezTo>
                      <a:pt x="241571" y="191127"/>
                      <a:pt x="195183" y="154626"/>
                      <a:pt x="141444" y="154626"/>
                    </a:cubicBezTo>
                    <a:moveTo>
                      <a:pt x="12928" y="283142"/>
                    </a:moveTo>
                    <a:cubicBezTo>
                      <a:pt x="5830" y="283142"/>
                      <a:pt x="0" y="277312"/>
                      <a:pt x="0" y="270215"/>
                    </a:cubicBezTo>
                    <a:cubicBezTo>
                      <a:pt x="0" y="216222"/>
                      <a:pt x="29911" y="167807"/>
                      <a:pt x="78327" y="143726"/>
                    </a:cubicBezTo>
                    <a:lnTo>
                      <a:pt x="91001" y="137389"/>
                    </a:lnTo>
                    <a:lnTo>
                      <a:pt x="81876" y="126489"/>
                    </a:lnTo>
                    <a:cubicBezTo>
                      <a:pt x="70469" y="112801"/>
                      <a:pt x="64132" y="95310"/>
                      <a:pt x="64132" y="77313"/>
                    </a:cubicBezTo>
                    <a:cubicBezTo>
                      <a:pt x="64132" y="34727"/>
                      <a:pt x="98606" y="0"/>
                      <a:pt x="141191" y="0"/>
                    </a:cubicBezTo>
                    <a:cubicBezTo>
                      <a:pt x="183776" y="0"/>
                      <a:pt x="218250" y="34727"/>
                      <a:pt x="218250" y="77313"/>
                    </a:cubicBezTo>
                    <a:cubicBezTo>
                      <a:pt x="218250" y="95057"/>
                      <a:pt x="211913" y="112547"/>
                      <a:pt x="200506" y="126489"/>
                    </a:cubicBezTo>
                    <a:lnTo>
                      <a:pt x="191381" y="137389"/>
                    </a:lnTo>
                    <a:lnTo>
                      <a:pt x="204055" y="143726"/>
                    </a:lnTo>
                    <a:cubicBezTo>
                      <a:pt x="252471" y="167807"/>
                      <a:pt x="282382" y="216476"/>
                      <a:pt x="282382" y="270215"/>
                    </a:cubicBezTo>
                    <a:cubicBezTo>
                      <a:pt x="282382" y="277312"/>
                      <a:pt x="276552" y="283142"/>
                      <a:pt x="269454" y="283142"/>
                    </a:cubicBezTo>
                    <a:lnTo>
                      <a:pt x="12167" y="283142"/>
                    </a:ln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IE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2A2AB975-9A76-5C8C-9490-E7925E6FA11E}"/>
                  </a:ext>
                </a:extLst>
              </p:cNvPr>
              <p:cNvSpPr/>
              <p:nvPr/>
            </p:nvSpPr>
            <p:spPr>
              <a:xfrm>
                <a:off x="745808" y="2567940"/>
                <a:ext cx="347020" cy="668946"/>
              </a:xfrm>
              <a:custGeom>
                <a:avLst/>
                <a:gdLst>
                  <a:gd name="connsiteX0" fmla="*/ 61090 w 347020"/>
                  <a:gd name="connsiteY0" fmla="*/ 25855 h 668946"/>
                  <a:gd name="connsiteX1" fmla="*/ 25855 w 347020"/>
                  <a:gd name="connsiteY1" fmla="*/ 61090 h 668946"/>
                  <a:gd name="connsiteX2" fmla="*/ 25855 w 347020"/>
                  <a:gd name="connsiteY2" fmla="*/ 361723 h 668946"/>
                  <a:gd name="connsiteX3" fmla="*/ 59822 w 347020"/>
                  <a:gd name="connsiteY3" fmla="*/ 443598 h 668946"/>
                  <a:gd name="connsiteX4" fmla="*/ 150823 w 347020"/>
                  <a:gd name="connsiteY4" fmla="*/ 534599 h 668946"/>
                  <a:gd name="connsiteX5" fmla="*/ 154626 w 347020"/>
                  <a:gd name="connsiteY5" fmla="*/ 543725 h 668946"/>
                  <a:gd name="connsiteX6" fmla="*/ 154626 w 347020"/>
                  <a:gd name="connsiteY6" fmla="*/ 643091 h 668946"/>
                  <a:gd name="connsiteX7" fmla="*/ 321926 w 347020"/>
                  <a:gd name="connsiteY7" fmla="*/ 643091 h 668946"/>
                  <a:gd name="connsiteX8" fmla="*/ 321926 w 347020"/>
                  <a:gd name="connsiteY8" fmla="*/ 455005 h 668946"/>
                  <a:gd name="connsiteX9" fmla="*/ 287959 w 347020"/>
                  <a:gd name="connsiteY9" fmla="*/ 372876 h 668946"/>
                  <a:gd name="connsiteX10" fmla="*/ 186818 w 347020"/>
                  <a:gd name="connsiteY10" fmla="*/ 272243 h 668946"/>
                  <a:gd name="connsiteX11" fmla="*/ 161723 w 347020"/>
                  <a:gd name="connsiteY11" fmla="*/ 261850 h 668946"/>
                  <a:gd name="connsiteX12" fmla="*/ 136628 w 347020"/>
                  <a:gd name="connsiteY12" fmla="*/ 272243 h 668946"/>
                  <a:gd name="connsiteX13" fmla="*/ 126235 w 347020"/>
                  <a:gd name="connsiteY13" fmla="*/ 297338 h 668946"/>
                  <a:gd name="connsiteX14" fmla="*/ 136628 w 347020"/>
                  <a:gd name="connsiteY14" fmla="*/ 322433 h 668946"/>
                  <a:gd name="connsiteX15" fmla="*/ 220532 w 347020"/>
                  <a:gd name="connsiteY15" fmla="*/ 406336 h 668946"/>
                  <a:gd name="connsiteX16" fmla="*/ 224334 w 347020"/>
                  <a:gd name="connsiteY16" fmla="*/ 415715 h 668946"/>
                  <a:gd name="connsiteX17" fmla="*/ 220025 w 347020"/>
                  <a:gd name="connsiteY17" fmla="*/ 424840 h 668946"/>
                  <a:gd name="connsiteX18" fmla="*/ 211660 w 347020"/>
                  <a:gd name="connsiteY18" fmla="*/ 427882 h 668946"/>
                  <a:gd name="connsiteX19" fmla="*/ 201774 w 347020"/>
                  <a:gd name="connsiteY19" fmla="*/ 423826 h 668946"/>
                  <a:gd name="connsiteX20" fmla="*/ 118377 w 347020"/>
                  <a:gd name="connsiteY20" fmla="*/ 340430 h 668946"/>
                  <a:gd name="connsiteX21" fmla="*/ 111787 w 347020"/>
                  <a:gd name="connsiteY21" fmla="*/ 332825 h 668946"/>
                  <a:gd name="connsiteX22" fmla="*/ 111787 w 347020"/>
                  <a:gd name="connsiteY22" fmla="*/ 332825 h 668946"/>
                  <a:gd name="connsiteX23" fmla="*/ 96578 w 347020"/>
                  <a:gd name="connsiteY23" fmla="*/ 286691 h 668946"/>
                  <a:gd name="connsiteX24" fmla="*/ 96578 w 347020"/>
                  <a:gd name="connsiteY24" fmla="*/ 61850 h 668946"/>
                  <a:gd name="connsiteX25" fmla="*/ 63118 w 347020"/>
                  <a:gd name="connsiteY25" fmla="*/ 25855 h 668946"/>
                  <a:gd name="connsiteX26" fmla="*/ 61343 w 347020"/>
                  <a:gd name="connsiteY26" fmla="*/ 25855 h 668946"/>
                  <a:gd name="connsiteX27" fmla="*/ 141698 w 347020"/>
                  <a:gd name="connsiteY27" fmla="*/ 668946 h 668946"/>
                  <a:gd name="connsiteX28" fmla="*/ 132572 w 347020"/>
                  <a:gd name="connsiteY28" fmla="*/ 665144 h 668946"/>
                  <a:gd name="connsiteX29" fmla="*/ 128770 w 347020"/>
                  <a:gd name="connsiteY29" fmla="*/ 656018 h 668946"/>
                  <a:gd name="connsiteX30" fmla="*/ 128770 w 347020"/>
                  <a:gd name="connsiteY30" fmla="*/ 549048 h 668946"/>
                  <a:gd name="connsiteX31" fmla="*/ 41571 w 347020"/>
                  <a:gd name="connsiteY31" fmla="*/ 461849 h 668946"/>
                  <a:gd name="connsiteX32" fmla="*/ 0 w 347020"/>
                  <a:gd name="connsiteY32" fmla="*/ 361723 h 668946"/>
                  <a:gd name="connsiteX33" fmla="*/ 0 w 347020"/>
                  <a:gd name="connsiteY33" fmla="*/ 61090 h 668946"/>
                  <a:gd name="connsiteX34" fmla="*/ 61090 w 347020"/>
                  <a:gd name="connsiteY34" fmla="*/ 0 h 668946"/>
                  <a:gd name="connsiteX35" fmla="*/ 122180 w 347020"/>
                  <a:gd name="connsiteY35" fmla="*/ 61090 h 668946"/>
                  <a:gd name="connsiteX36" fmla="*/ 122180 w 347020"/>
                  <a:gd name="connsiteY36" fmla="*/ 247401 h 668946"/>
                  <a:gd name="connsiteX37" fmla="*/ 137642 w 347020"/>
                  <a:gd name="connsiteY37" fmla="*/ 240810 h 668946"/>
                  <a:gd name="connsiteX38" fmla="*/ 161216 w 347020"/>
                  <a:gd name="connsiteY38" fmla="*/ 235994 h 668946"/>
                  <a:gd name="connsiteX39" fmla="*/ 204309 w 347020"/>
                  <a:gd name="connsiteY39" fmla="*/ 253738 h 668946"/>
                  <a:gd name="connsiteX40" fmla="*/ 305449 w 347020"/>
                  <a:gd name="connsiteY40" fmla="*/ 354625 h 668946"/>
                  <a:gd name="connsiteX41" fmla="*/ 347021 w 347020"/>
                  <a:gd name="connsiteY41" fmla="*/ 454752 h 668946"/>
                  <a:gd name="connsiteX42" fmla="*/ 347021 w 347020"/>
                  <a:gd name="connsiteY42" fmla="*/ 655765 h 668946"/>
                  <a:gd name="connsiteX43" fmla="*/ 334093 w 347020"/>
                  <a:gd name="connsiteY43" fmla="*/ 668693 h 668946"/>
                  <a:gd name="connsiteX44" fmla="*/ 141191 w 347020"/>
                  <a:gd name="connsiteY44" fmla="*/ 668693 h 6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47020" h="668946">
                    <a:moveTo>
                      <a:pt x="61090" y="25855"/>
                    </a:moveTo>
                    <a:cubicBezTo>
                      <a:pt x="41571" y="25855"/>
                      <a:pt x="25855" y="41825"/>
                      <a:pt x="25855" y="61090"/>
                    </a:cubicBezTo>
                    <a:lnTo>
                      <a:pt x="25855" y="361723"/>
                    </a:lnTo>
                    <a:cubicBezTo>
                      <a:pt x="25855" y="392648"/>
                      <a:pt x="37769" y="421799"/>
                      <a:pt x="59822" y="443598"/>
                    </a:cubicBezTo>
                    <a:lnTo>
                      <a:pt x="150823" y="534599"/>
                    </a:lnTo>
                    <a:cubicBezTo>
                      <a:pt x="153358" y="537134"/>
                      <a:pt x="154626" y="540176"/>
                      <a:pt x="154626" y="543725"/>
                    </a:cubicBezTo>
                    <a:lnTo>
                      <a:pt x="154626" y="643091"/>
                    </a:lnTo>
                    <a:cubicBezTo>
                      <a:pt x="154626" y="643091"/>
                      <a:pt x="321926" y="643091"/>
                      <a:pt x="321926" y="643091"/>
                    </a:cubicBezTo>
                    <a:lnTo>
                      <a:pt x="321926" y="455005"/>
                    </a:lnTo>
                    <a:cubicBezTo>
                      <a:pt x="321926" y="424587"/>
                      <a:pt x="309505" y="394676"/>
                      <a:pt x="287959" y="372876"/>
                    </a:cubicBezTo>
                    <a:lnTo>
                      <a:pt x="186818" y="272243"/>
                    </a:lnTo>
                    <a:cubicBezTo>
                      <a:pt x="180228" y="265652"/>
                      <a:pt x="171356" y="261850"/>
                      <a:pt x="161723" y="261850"/>
                    </a:cubicBezTo>
                    <a:cubicBezTo>
                      <a:pt x="152091" y="261850"/>
                      <a:pt x="143472" y="265398"/>
                      <a:pt x="136628" y="272243"/>
                    </a:cubicBezTo>
                    <a:cubicBezTo>
                      <a:pt x="130038" y="278833"/>
                      <a:pt x="126235" y="287959"/>
                      <a:pt x="126235" y="297338"/>
                    </a:cubicBezTo>
                    <a:cubicBezTo>
                      <a:pt x="126235" y="306716"/>
                      <a:pt x="129784" y="315588"/>
                      <a:pt x="136628" y="322433"/>
                    </a:cubicBezTo>
                    <a:lnTo>
                      <a:pt x="220532" y="406336"/>
                    </a:lnTo>
                    <a:cubicBezTo>
                      <a:pt x="223067" y="408871"/>
                      <a:pt x="224334" y="412166"/>
                      <a:pt x="224334" y="415715"/>
                    </a:cubicBezTo>
                    <a:cubicBezTo>
                      <a:pt x="224334" y="419264"/>
                      <a:pt x="222813" y="422559"/>
                      <a:pt x="220025" y="424840"/>
                    </a:cubicBezTo>
                    <a:cubicBezTo>
                      <a:pt x="217236" y="427375"/>
                      <a:pt x="213941" y="427882"/>
                      <a:pt x="211660" y="427882"/>
                    </a:cubicBezTo>
                    <a:cubicBezTo>
                      <a:pt x="208111" y="427882"/>
                      <a:pt x="204309" y="426361"/>
                      <a:pt x="201774" y="423826"/>
                    </a:cubicBezTo>
                    <a:lnTo>
                      <a:pt x="118377" y="340430"/>
                    </a:lnTo>
                    <a:cubicBezTo>
                      <a:pt x="116096" y="338149"/>
                      <a:pt x="113815" y="335614"/>
                      <a:pt x="111787" y="332825"/>
                    </a:cubicBezTo>
                    <a:lnTo>
                      <a:pt x="111787" y="332825"/>
                    </a:lnTo>
                    <a:cubicBezTo>
                      <a:pt x="102154" y="319391"/>
                      <a:pt x="96578" y="303168"/>
                      <a:pt x="96578" y="286691"/>
                    </a:cubicBezTo>
                    <a:lnTo>
                      <a:pt x="96578" y="61850"/>
                    </a:lnTo>
                    <a:cubicBezTo>
                      <a:pt x="96578" y="42585"/>
                      <a:pt x="81876" y="26616"/>
                      <a:pt x="63118" y="25855"/>
                    </a:cubicBezTo>
                    <a:cubicBezTo>
                      <a:pt x="62611" y="25855"/>
                      <a:pt x="61850" y="25855"/>
                      <a:pt x="61343" y="25855"/>
                    </a:cubicBezTo>
                    <a:moveTo>
                      <a:pt x="141698" y="668946"/>
                    </a:moveTo>
                    <a:cubicBezTo>
                      <a:pt x="138149" y="668946"/>
                      <a:pt x="135107" y="667679"/>
                      <a:pt x="132572" y="665144"/>
                    </a:cubicBezTo>
                    <a:cubicBezTo>
                      <a:pt x="130038" y="662609"/>
                      <a:pt x="128770" y="659567"/>
                      <a:pt x="128770" y="656018"/>
                    </a:cubicBezTo>
                    <a:lnTo>
                      <a:pt x="128770" y="549048"/>
                    </a:lnTo>
                    <a:lnTo>
                      <a:pt x="41571" y="461849"/>
                    </a:lnTo>
                    <a:cubicBezTo>
                      <a:pt x="14956" y="435233"/>
                      <a:pt x="0" y="399492"/>
                      <a:pt x="0" y="361723"/>
                    </a:cubicBezTo>
                    <a:lnTo>
                      <a:pt x="0" y="61090"/>
                    </a:lnTo>
                    <a:cubicBezTo>
                      <a:pt x="0" y="27376"/>
                      <a:pt x="27376" y="0"/>
                      <a:pt x="61090" y="0"/>
                    </a:cubicBezTo>
                    <a:cubicBezTo>
                      <a:pt x="94803" y="0"/>
                      <a:pt x="122180" y="27376"/>
                      <a:pt x="122180" y="61090"/>
                    </a:cubicBezTo>
                    <a:lnTo>
                      <a:pt x="122180" y="247401"/>
                    </a:lnTo>
                    <a:lnTo>
                      <a:pt x="137642" y="240810"/>
                    </a:lnTo>
                    <a:cubicBezTo>
                      <a:pt x="145247" y="237769"/>
                      <a:pt x="153105" y="235994"/>
                      <a:pt x="161216" y="235994"/>
                    </a:cubicBezTo>
                    <a:cubicBezTo>
                      <a:pt x="177439" y="235994"/>
                      <a:pt x="192902" y="242331"/>
                      <a:pt x="204309" y="253738"/>
                    </a:cubicBezTo>
                    <a:lnTo>
                      <a:pt x="305449" y="354625"/>
                    </a:lnTo>
                    <a:cubicBezTo>
                      <a:pt x="331811" y="380987"/>
                      <a:pt x="347021" y="417489"/>
                      <a:pt x="347021" y="454752"/>
                    </a:cubicBezTo>
                    <a:lnTo>
                      <a:pt x="347021" y="655765"/>
                    </a:lnTo>
                    <a:cubicBezTo>
                      <a:pt x="347021" y="662863"/>
                      <a:pt x="341190" y="668693"/>
                      <a:pt x="334093" y="668693"/>
                    </a:cubicBezTo>
                    <a:lnTo>
                      <a:pt x="141191" y="668693"/>
                    </a:ln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IE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B9D8990C-864F-4482-8245-0CE97029942D}"/>
                  </a:ext>
                </a:extLst>
              </p:cNvPr>
              <p:cNvSpPr/>
              <p:nvPr/>
            </p:nvSpPr>
            <p:spPr>
              <a:xfrm>
                <a:off x="1199038" y="2568193"/>
                <a:ext cx="347020" cy="668946"/>
              </a:xfrm>
              <a:custGeom>
                <a:avLst/>
                <a:gdLst>
                  <a:gd name="connsiteX0" fmla="*/ 186058 w 347020"/>
                  <a:gd name="connsiteY0" fmla="*/ 261850 h 668946"/>
                  <a:gd name="connsiteX1" fmla="*/ 160963 w 347020"/>
                  <a:gd name="connsiteY1" fmla="*/ 272243 h 668946"/>
                  <a:gd name="connsiteX2" fmla="*/ 59822 w 347020"/>
                  <a:gd name="connsiteY2" fmla="*/ 372876 h 668946"/>
                  <a:gd name="connsiteX3" fmla="*/ 25855 w 347020"/>
                  <a:gd name="connsiteY3" fmla="*/ 455005 h 668946"/>
                  <a:gd name="connsiteX4" fmla="*/ 25855 w 347020"/>
                  <a:gd name="connsiteY4" fmla="*/ 643091 h 668946"/>
                  <a:gd name="connsiteX5" fmla="*/ 193155 w 347020"/>
                  <a:gd name="connsiteY5" fmla="*/ 643091 h 668946"/>
                  <a:gd name="connsiteX6" fmla="*/ 193155 w 347020"/>
                  <a:gd name="connsiteY6" fmla="*/ 543725 h 668946"/>
                  <a:gd name="connsiteX7" fmla="*/ 196958 w 347020"/>
                  <a:gd name="connsiteY7" fmla="*/ 534599 h 668946"/>
                  <a:gd name="connsiteX8" fmla="*/ 287959 w 347020"/>
                  <a:gd name="connsiteY8" fmla="*/ 443598 h 668946"/>
                  <a:gd name="connsiteX9" fmla="*/ 321926 w 347020"/>
                  <a:gd name="connsiteY9" fmla="*/ 361723 h 668946"/>
                  <a:gd name="connsiteX10" fmla="*/ 321926 w 347020"/>
                  <a:gd name="connsiteY10" fmla="*/ 60836 h 668946"/>
                  <a:gd name="connsiteX11" fmla="*/ 286438 w 347020"/>
                  <a:gd name="connsiteY11" fmla="*/ 25602 h 668946"/>
                  <a:gd name="connsiteX12" fmla="*/ 284663 w 347020"/>
                  <a:gd name="connsiteY12" fmla="*/ 25602 h 668946"/>
                  <a:gd name="connsiteX13" fmla="*/ 250950 w 347020"/>
                  <a:gd name="connsiteY13" fmla="*/ 61597 h 668946"/>
                  <a:gd name="connsiteX14" fmla="*/ 250950 w 347020"/>
                  <a:gd name="connsiteY14" fmla="*/ 286691 h 668946"/>
                  <a:gd name="connsiteX15" fmla="*/ 235741 w 347020"/>
                  <a:gd name="connsiteY15" fmla="*/ 332572 h 668946"/>
                  <a:gd name="connsiteX16" fmla="*/ 235741 w 347020"/>
                  <a:gd name="connsiteY16" fmla="*/ 332572 h 668946"/>
                  <a:gd name="connsiteX17" fmla="*/ 229150 w 347020"/>
                  <a:gd name="connsiteY17" fmla="*/ 340430 h 668946"/>
                  <a:gd name="connsiteX18" fmla="*/ 145247 w 347020"/>
                  <a:gd name="connsiteY18" fmla="*/ 424333 h 668946"/>
                  <a:gd name="connsiteX19" fmla="*/ 136121 w 347020"/>
                  <a:gd name="connsiteY19" fmla="*/ 428136 h 668946"/>
                  <a:gd name="connsiteX20" fmla="*/ 126996 w 347020"/>
                  <a:gd name="connsiteY20" fmla="*/ 424333 h 668946"/>
                  <a:gd name="connsiteX21" fmla="*/ 123194 w 347020"/>
                  <a:gd name="connsiteY21" fmla="*/ 415208 h 668946"/>
                  <a:gd name="connsiteX22" fmla="*/ 126996 w 347020"/>
                  <a:gd name="connsiteY22" fmla="*/ 406082 h 668946"/>
                  <a:gd name="connsiteX23" fmla="*/ 210392 w 347020"/>
                  <a:gd name="connsiteY23" fmla="*/ 322686 h 668946"/>
                  <a:gd name="connsiteX24" fmla="*/ 212167 w 347020"/>
                  <a:gd name="connsiteY24" fmla="*/ 273510 h 668946"/>
                  <a:gd name="connsiteX25" fmla="*/ 185804 w 347020"/>
                  <a:gd name="connsiteY25" fmla="*/ 261850 h 668946"/>
                  <a:gd name="connsiteX26" fmla="*/ 12928 w 347020"/>
                  <a:gd name="connsiteY26" fmla="*/ 668693 h 668946"/>
                  <a:gd name="connsiteX27" fmla="*/ 0 w 347020"/>
                  <a:gd name="connsiteY27" fmla="*/ 655765 h 668946"/>
                  <a:gd name="connsiteX28" fmla="*/ 0 w 347020"/>
                  <a:gd name="connsiteY28" fmla="*/ 454752 h 668946"/>
                  <a:gd name="connsiteX29" fmla="*/ 41572 w 347020"/>
                  <a:gd name="connsiteY29" fmla="*/ 354625 h 668946"/>
                  <a:gd name="connsiteX30" fmla="*/ 142712 w 347020"/>
                  <a:gd name="connsiteY30" fmla="*/ 253738 h 668946"/>
                  <a:gd name="connsiteX31" fmla="*/ 185804 w 347020"/>
                  <a:gd name="connsiteY31" fmla="*/ 235994 h 668946"/>
                  <a:gd name="connsiteX32" fmla="*/ 209378 w 347020"/>
                  <a:gd name="connsiteY32" fmla="*/ 240810 h 668946"/>
                  <a:gd name="connsiteX33" fmla="*/ 224841 w 347020"/>
                  <a:gd name="connsiteY33" fmla="*/ 247401 h 668946"/>
                  <a:gd name="connsiteX34" fmla="*/ 224841 w 347020"/>
                  <a:gd name="connsiteY34" fmla="*/ 61090 h 668946"/>
                  <a:gd name="connsiteX35" fmla="*/ 285931 w 347020"/>
                  <a:gd name="connsiteY35" fmla="*/ 0 h 668946"/>
                  <a:gd name="connsiteX36" fmla="*/ 347021 w 347020"/>
                  <a:gd name="connsiteY36" fmla="*/ 61090 h 668946"/>
                  <a:gd name="connsiteX37" fmla="*/ 347021 w 347020"/>
                  <a:gd name="connsiteY37" fmla="*/ 361723 h 668946"/>
                  <a:gd name="connsiteX38" fmla="*/ 305449 w 347020"/>
                  <a:gd name="connsiteY38" fmla="*/ 461849 h 668946"/>
                  <a:gd name="connsiteX39" fmla="*/ 218250 w 347020"/>
                  <a:gd name="connsiteY39" fmla="*/ 549048 h 668946"/>
                  <a:gd name="connsiteX40" fmla="*/ 218250 w 347020"/>
                  <a:gd name="connsiteY40" fmla="*/ 656018 h 668946"/>
                  <a:gd name="connsiteX41" fmla="*/ 214448 w 347020"/>
                  <a:gd name="connsiteY41" fmla="*/ 665144 h 668946"/>
                  <a:gd name="connsiteX42" fmla="*/ 205323 w 347020"/>
                  <a:gd name="connsiteY42" fmla="*/ 668946 h 668946"/>
                  <a:gd name="connsiteX43" fmla="*/ 12421 w 347020"/>
                  <a:gd name="connsiteY43" fmla="*/ 668946 h 6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47020" h="668946">
                    <a:moveTo>
                      <a:pt x="186058" y="261850"/>
                    </a:moveTo>
                    <a:cubicBezTo>
                      <a:pt x="176679" y="261850"/>
                      <a:pt x="167807" y="265398"/>
                      <a:pt x="160963" y="272243"/>
                    </a:cubicBezTo>
                    <a:lnTo>
                      <a:pt x="59822" y="372876"/>
                    </a:lnTo>
                    <a:cubicBezTo>
                      <a:pt x="38276" y="394422"/>
                      <a:pt x="25855" y="424333"/>
                      <a:pt x="25855" y="455005"/>
                    </a:cubicBezTo>
                    <a:lnTo>
                      <a:pt x="25855" y="643091"/>
                    </a:lnTo>
                    <a:lnTo>
                      <a:pt x="193155" y="643091"/>
                    </a:lnTo>
                    <a:lnTo>
                      <a:pt x="193155" y="543725"/>
                    </a:lnTo>
                    <a:cubicBezTo>
                      <a:pt x="193155" y="540176"/>
                      <a:pt x="194423" y="537134"/>
                      <a:pt x="196958" y="534599"/>
                    </a:cubicBezTo>
                    <a:lnTo>
                      <a:pt x="287959" y="443598"/>
                    </a:lnTo>
                    <a:cubicBezTo>
                      <a:pt x="309758" y="421799"/>
                      <a:pt x="321926" y="392648"/>
                      <a:pt x="321926" y="361723"/>
                    </a:cubicBezTo>
                    <a:lnTo>
                      <a:pt x="321926" y="60836"/>
                    </a:lnTo>
                    <a:cubicBezTo>
                      <a:pt x="321926" y="41318"/>
                      <a:pt x="305956" y="25602"/>
                      <a:pt x="286438" y="25602"/>
                    </a:cubicBezTo>
                    <a:cubicBezTo>
                      <a:pt x="285931" y="25602"/>
                      <a:pt x="285170" y="25602"/>
                      <a:pt x="284663" y="25602"/>
                    </a:cubicBezTo>
                    <a:cubicBezTo>
                      <a:pt x="265905" y="26616"/>
                      <a:pt x="250950" y="42332"/>
                      <a:pt x="250950" y="61597"/>
                    </a:cubicBezTo>
                    <a:lnTo>
                      <a:pt x="250950" y="286691"/>
                    </a:lnTo>
                    <a:cubicBezTo>
                      <a:pt x="250950" y="303168"/>
                      <a:pt x="245627" y="319391"/>
                      <a:pt x="235741" y="332572"/>
                    </a:cubicBezTo>
                    <a:lnTo>
                      <a:pt x="235741" y="332572"/>
                    </a:lnTo>
                    <a:cubicBezTo>
                      <a:pt x="233713" y="335360"/>
                      <a:pt x="231432" y="338149"/>
                      <a:pt x="229150" y="340430"/>
                    </a:cubicBezTo>
                    <a:lnTo>
                      <a:pt x="145247" y="424333"/>
                    </a:lnTo>
                    <a:cubicBezTo>
                      <a:pt x="142712" y="426868"/>
                      <a:pt x="139670" y="428136"/>
                      <a:pt x="136121" y="428136"/>
                    </a:cubicBezTo>
                    <a:cubicBezTo>
                      <a:pt x="132573" y="428136"/>
                      <a:pt x="129531" y="426868"/>
                      <a:pt x="126996" y="424333"/>
                    </a:cubicBezTo>
                    <a:cubicBezTo>
                      <a:pt x="124461" y="421799"/>
                      <a:pt x="123194" y="418757"/>
                      <a:pt x="123194" y="415208"/>
                    </a:cubicBezTo>
                    <a:cubicBezTo>
                      <a:pt x="123194" y="411659"/>
                      <a:pt x="124461" y="408617"/>
                      <a:pt x="126996" y="406082"/>
                    </a:cubicBezTo>
                    <a:lnTo>
                      <a:pt x="210392" y="322686"/>
                    </a:lnTo>
                    <a:cubicBezTo>
                      <a:pt x="224080" y="308998"/>
                      <a:pt x="224841" y="287452"/>
                      <a:pt x="212167" y="273510"/>
                    </a:cubicBezTo>
                    <a:cubicBezTo>
                      <a:pt x="205576" y="266159"/>
                      <a:pt x="195944" y="261850"/>
                      <a:pt x="185804" y="261850"/>
                    </a:cubicBezTo>
                    <a:moveTo>
                      <a:pt x="12928" y="668693"/>
                    </a:moveTo>
                    <a:cubicBezTo>
                      <a:pt x="5830" y="668693"/>
                      <a:pt x="0" y="662863"/>
                      <a:pt x="0" y="655765"/>
                    </a:cubicBezTo>
                    <a:lnTo>
                      <a:pt x="0" y="454752"/>
                    </a:lnTo>
                    <a:cubicBezTo>
                      <a:pt x="0" y="417489"/>
                      <a:pt x="15209" y="380987"/>
                      <a:pt x="41572" y="354625"/>
                    </a:cubicBezTo>
                    <a:lnTo>
                      <a:pt x="142712" y="253738"/>
                    </a:lnTo>
                    <a:cubicBezTo>
                      <a:pt x="154119" y="242331"/>
                      <a:pt x="169581" y="235994"/>
                      <a:pt x="185804" y="235994"/>
                    </a:cubicBezTo>
                    <a:cubicBezTo>
                      <a:pt x="193916" y="235994"/>
                      <a:pt x="202027" y="237515"/>
                      <a:pt x="209378" y="240810"/>
                    </a:cubicBezTo>
                    <a:lnTo>
                      <a:pt x="224841" y="247401"/>
                    </a:lnTo>
                    <a:lnTo>
                      <a:pt x="224841" y="61090"/>
                    </a:lnTo>
                    <a:cubicBezTo>
                      <a:pt x="224841" y="27376"/>
                      <a:pt x="252217" y="0"/>
                      <a:pt x="285931" y="0"/>
                    </a:cubicBezTo>
                    <a:cubicBezTo>
                      <a:pt x="319644" y="0"/>
                      <a:pt x="347021" y="27376"/>
                      <a:pt x="347021" y="61090"/>
                    </a:cubicBezTo>
                    <a:lnTo>
                      <a:pt x="347021" y="361723"/>
                    </a:lnTo>
                    <a:cubicBezTo>
                      <a:pt x="347021" y="399492"/>
                      <a:pt x="332318" y="434980"/>
                      <a:pt x="305449" y="461849"/>
                    </a:cubicBezTo>
                    <a:lnTo>
                      <a:pt x="218250" y="549048"/>
                    </a:lnTo>
                    <a:lnTo>
                      <a:pt x="218250" y="656018"/>
                    </a:lnTo>
                    <a:cubicBezTo>
                      <a:pt x="218250" y="659314"/>
                      <a:pt x="216983" y="662609"/>
                      <a:pt x="214448" y="665144"/>
                    </a:cubicBezTo>
                    <a:cubicBezTo>
                      <a:pt x="211913" y="667679"/>
                      <a:pt x="208871" y="668946"/>
                      <a:pt x="205323" y="668946"/>
                    </a:cubicBezTo>
                    <a:lnTo>
                      <a:pt x="12421" y="668946"/>
                    </a:ln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IE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E4DD178C-A82A-85FF-03DE-EC8785D1C8B8}"/>
                </a:ext>
              </a:extLst>
            </p:cNvPr>
            <p:cNvSpPr txBox="1"/>
            <p:nvPr/>
          </p:nvSpPr>
          <p:spPr>
            <a:xfrm>
              <a:off x="4460962" y="2747294"/>
              <a:ext cx="1899982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F5494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+mn-ea"/>
                  <a:cs typeface="Arial"/>
                  <a:sym typeface="Arial"/>
                </a:rPr>
                <a:t>Safeguards &amp;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F5494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+mn-ea"/>
                  <a:cs typeface="Arial"/>
                  <a:sym typeface="Arial"/>
                </a:rPr>
                <a:t>Rights</a:t>
              </a:r>
            </a:p>
          </p:txBody>
        </p: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95B0EA27-8D59-F978-A4B5-E6CDCE006F5E}"/>
                </a:ext>
              </a:extLst>
            </p:cNvPr>
            <p:cNvGrpSpPr/>
            <p:nvPr/>
          </p:nvGrpSpPr>
          <p:grpSpPr>
            <a:xfrm>
              <a:off x="3987733" y="3975130"/>
              <a:ext cx="933134" cy="933134"/>
              <a:chOff x="4075779" y="3776916"/>
              <a:chExt cx="933134" cy="933134"/>
            </a:xfrm>
          </p:grpSpPr>
          <p:pic>
            <p:nvPicPr>
              <p:cNvPr id="175" name="Graphic 174">
                <a:extLst>
                  <a:ext uri="{FF2B5EF4-FFF2-40B4-BE49-F238E27FC236}">
                    <a16:creationId xmlns:a16="http://schemas.microsoft.com/office/drawing/2014/main" id="{274F2C89-42E8-08ED-5BED-BF5EC3E708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4075779" y="3776916"/>
                <a:ext cx="933134" cy="933134"/>
              </a:xfrm>
              <a:prstGeom prst="rect">
                <a:avLst/>
              </a:prstGeom>
            </p:spPr>
          </p:pic>
          <p:pic>
            <p:nvPicPr>
              <p:cNvPr id="176" name="Graphic 175">
                <a:extLst>
                  <a:ext uri="{FF2B5EF4-FFF2-40B4-BE49-F238E27FC236}">
                    <a16:creationId xmlns:a16="http://schemas.microsoft.com/office/drawing/2014/main" id="{F8F9EDFD-8486-0759-EEB0-49BADACAF6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p:blipFill>
            <p:spPr>
              <a:xfrm>
                <a:off x="4308125" y="4017679"/>
                <a:ext cx="424966" cy="398406"/>
              </a:xfrm>
              <a:prstGeom prst="rect">
                <a:avLst/>
              </a:prstGeom>
            </p:spPr>
          </p:pic>
        </p:grpSp>
        <p:pic>
          <p:nvPicPr>
            <p:cNvPr id="177" name="Graphic 176">
              <a:extLst>
                <a:ext uri="{FF2B5EF4-FFF2-40B4-BE49-F238E27FC236}">
                  <a16:creationId xmlns:a16="http://schemas.microsoft.com/office/drawing/2014/main" id="{4B23066B-49CD-0256-D49B-CB0D04644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5113247" y="604213"/>
              <a:ext cx="925451" cy="925451"/>
            </a:xfrm>
            <a:prstGeom prst="rect">
              <a:avLst/>
            </a:prstGeom>
          </p:spPr>
        </p:pic>
        <p:pic>
          <p:nvPicPr>
            <p:cNvPr id="178" name="Graphic 177">
              <a:extLst>
                <a:ext uri="{FF2B5EF4-FFF2-40B4-BE49-F238E27FC236}">
                  <a16:creationId xmlns:a16="http://schemas.microsoft.com/office/drawing/2014/main" id="{7EEA9E02-615D-9E6F-0814-E01D6762E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9565733" y="3878118"/>
              <a:ext cx="1040802" cy="1040802"/>
            </a:xfrm>
            <a:prstGeom prst="rect">
              <a:avLst/>
            </a:prstGeom>
          </p:spPr>
        </p:pic>
        <p:pic>
          <p:nvPicPr>
            <p:cNvPr id="179" name="Graphic 178">
              <a:extLst>
                <a:ext uri="{FF2B5EF4-FFF2-40B4-BE49-F238E27FC236}">
                  <a16:creationId xmlns:a16="http://schemas.microsoft.com/office/drawing/2014/main" id="{515021DB-A202-854A-11CA-1AD41C5296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6798084" y="32746"/>
              <a:ext cx="944006" cy="944006"/>
            </a:xfrm>
            <a:prstGeom prst="rect">
              <a:avLst/>
            </a:prstGeom>
          </p:spPr>
        </p:pic>
      </p:grpSp>
      <p:sp>
        <p:nvSpPr>
          <p:cNvPr id="181" name="TextBox 180">
            <a:extLst>
              <a:ext uri="{FF2B5EF4-FFF2-40B4-BE49-F238E27FC236}">
                <a16:creationId xmlns:a16="http://schemas.microsoft.com/office/drawing/2014/main" id="{CFCFCB58-A0CA-53D3-EFA7-F266A6A88EE1}"/>
              </a:ext>
            </a:extLst>
          </p:cNvPr>
          <p:cNvSpPr txBox="1"/>
          <p:nvPr/>
        </p:nvSpPr>
        <p:spPr>
          <a:xfrm>
            <a:off x="1043616" y="1810590"/>
            <a:ext cx="3252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/>
                <a:sym typeface="Arial"/>
              </a:rPr>
              <a:t>I. Purpose and substance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88265DE3-BE6D-1B08-F42F-CD9584EE3D58}"/>
              </a:ext>
            </a:extLst>
          </p:cNvPr>
          <p:cNvSpPr txBox="1"/>
          <p:nvPr/>
        </p:nvSpPr>
        <p:spPr>
          <a:xfrm>
            <a:off x="749325" y="1253508"/>
            <a:ext cx="30455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/>
                <a:sym typeface="Arial"/>
              </a:rPr>
              <a:t>STRUCTURE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B81EDF9B-A296-C4CB-219B-EBD6744126D3}"/>
              </a:ext>
            </a:extLst>
          </p:cNvPr>
          <p:cNvSpPr txBox="1"/>
          <p:nvPr/>
        </p:nvSpPr>
        <p:spPr>
          <a:xfrm>
            <a:off x="1110620" y="4323035"/>
            <a:ext cx="3252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/>
                <a:sym typeface="Arial"/>
              </a:rPr>
              <a:t>III. Commission and Agencies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C6BAA972-7CC1-DF21-A64C-9011536E9BA7}"/>
              </a:ext>
            </a:extLst>
          </p:cNvPr>
          <p:cNvSpPr txBox="1"/>
          <p:nvPr/>
        </p:nvSpPr>
        <p:spPr>
          <a:xfrm>
            <a:off x="1366297" y="4808367"/>
            <a:ext cx="3252996" cy="63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/>
              <a:buAutoNum type="alphaUcPeriod"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/>
                <a:sym typeface="Arial"/>
              </a:rPr>
              <a:t>Legal obligations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/>
              <a:buAutoNum type="alphaUcPeriod"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/>
                <a:sym typeface="Arial"/>
              </a:rPr>
              <a:t>Practical support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240E6CB5-FF87-280E-1FCD-46B27E4F10E8}"/>
              </a:ext>
            </a:extLst>
          </p:cNvPr>
          <p:cNvSpPr txBox="1"/>
          <p:nvPr/>
        </p:nvSpPr>
        <p:spPr>
          <a:xfrm>
            <a:off x="1053292" y="2341987"/>
            <a:ext cx="3252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/>
                <a:sym typeface="Arial"/>
              </a:rPr>
              <a:t>II. Member States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1348A8D1-C86F-9763-460B-C86B10FC77C6}"/>
              </a:ext>
            </a:extLst>
          </p:cNvPr>
          <p:cNvSpPr txBox="1"/>
          <p:nvPr/>
        </p:nvSpPr>
        <p:spPr>
          <a:xfrm>
            <a:off x="1332022" y="2779303"/>
            <a:ext cx="3252996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/>
              <a:buAutoNum type="alphaUcPeriod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/>
                <a:sym typeface="Arial"/>
              </a:rPr>
              <a:t>Regulatory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/>
              <a:buAutoNum type="alphaUcPeriod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/>
                <a:sym typeface="Arial"/>
              </a:rPr>
              <a:t>Organisation and administrative processes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/>
              <a:buAutoNum type="alphaUcPeriod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/>
                <a:sym typeface="Arial"/>
              </a:rPr>
              <a:t>Capacities (human resources, infrastructure and equipment)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0BED4C94-1BCB-5613-EA2F-4F1585A46FFE}"/>
              </a:ext>
            </a:extLst>
          </p:cNvPr>
          <p:cNvSpPr txBox="1"/>
          <p:nvPr/>
        </p:nvSpPr>
        <p:spPr>
          <a:xfrm>
            <a:off x="1043616" y="5539428"/>
            <a:ext cx="36617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/>
                <a:sym typeface="Arial"/>
              </a:rPr>
              <a:t>IV. Key milestones to consider</a:t>
            </a: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9CB2E433-7C93-E60B-E4F2-0E4F56BFF2BD}"/>
              </a:ext>
            </a:extLst>
          </p:cNvPr>
          <p:cNvCxnSpPr>
            <a:cxnSpLocks/>
          </p:cNvCxnSpPr>
          <p:nvPr/>
        </p:nvCxnSpPr>
        <p:spPr>
          <a:xfrm>
            <a:off x="863600" y="1653618"/>
            <a:ext cx="0" cy="467372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5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148C986-0D3E-B764-1420-36C13EB86F7E}"/>
              </a:ext>
            </a:extLst>
          </p:cNvPr>
          <p:cNvSpPr txBox="1">
            <a:spLocks/>
          </p:cNvSpPr>
          <p:nvPr/>
        </p:nvSpPr>
        <p:spPr>
          <a:xfrm>
            <a:off x="882938" y="503695"/>
            <a:ext cx="8487306" cy="5448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Pro" panose="020B0506040000020004" pitchFamily="34" charset="0"/>
                <a:cs typeface="Arial"/>
                <a:sym typeface="Arial"/>
              </a:rPr>
              <a:t>Horizontal priorities (COMM recommendations)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3D5A03E6-580A-5B58-AE02-2907D397A6F0}"/>
              </a:ext>
            </a:extLst>
          </p:cNvPr>
          <p:cNvSpPr txBox="1">
            <a:spLocks/>
          </p:cNvSpPr>
          <p:nvPr/>
        </p:nvSpPr>
        <p:spPr>
          <a:xfrm>
            <a:off x="884851" y="1501541"/>
            <a:ext cx="10890382" cy="4428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34EA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3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Implementation of </a:t>
            </a:r>
            <a:r>
              <a:rPr kumimoji="0" lang="en-IE" sz="30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EURODAC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34EA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3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Functioning of </a:t>
            </a:r>
            <a:r>
              <a:rPr kumimoji="0" lang="en-IE" sz="30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Reception Systems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34EA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3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Implementation</a:t>
            </a:r>
            <a:r>
              <a:rPr lang="en-IE" sz="3000" dirty="0">
                <a:solidFill>
                  <a:srgbClr val="4D4D4D"/>
                </a:solidFill>
                <a:latin typeface="Arial"/>
              </a:rPr>
              <a:t> of the </a:t>
            </a:r>
            <a:r>
              <a:rPr lang="en-IE" sz="3000" b="1" dirty="0">
                <a:solidFill>
                  <a:srgbClr val="4D4D4D"/>
                </a:solidFill>
                <a:latin typeface="Arial"/>
              </a:rPr>
              <a:t>Asylum and Migration Management Regulation</a:t>
            </a:r>
            <a:r>
              <a:rPr lang="en-IE" sz="3000" dirty="0">
                <a:solidFill>
                  <a:srgbClr val="4D4D4D"/>
                </a:solidFill>
                <a:latin typeface="Arial"/>
              </a:rPr>
              <a:t> (Dublin transfers and Solidarity mechanism) </a:t>
            </a:r>
            <a:endParaRPr kumimoji="0" lang="en-IE" sz="3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34EA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3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Support to (independent) </a:t>
            </a:r>
            <a:r>
              <a:rPr kumimoji="0" lang="en-IE" sz="30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Judiciary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34EA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30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Screening and Border Procedures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34EA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3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Fast and smooth </a:t>
            </a:r>
            <a:r>
              <a:rPr kumimoji="0" lang="en-IE" sz="30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Returns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34EA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Independent Monitoring System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34EA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3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47675" marR="0" lvl="0" indent="-447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IE" sz="30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81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99031F-277E-41B1-2134-00D0D6935B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4851" y="1501541"/>
            <a:ext cx="10890382" cy="4428997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IE" sz="2200" dirty="0"/>
              <a:t>Under AMIF and/or BMVI (depending on scope):</a:t>
            </a:r>
          </a:p>
          <a:p>
            <a:pPr>
              <a:spcAft>
                <a:spcPts val="600"/>
              </a:spcAft>
            </a:pPr>
            <a:r>
              <a:rPr lang="en-IE" sz="2000" dirty="0"/>
              <a:t>Machinery/equipment (e.g. for EURODAC, border controls, screening, asylum/return procedures…)</a:t>
            </a:r>
          </a:p>
          <a:p>
            <a:pPr>
              <a:spcAft>
                <a:spcPts val="600"/>
              </a:spcAft>
            </a:pPr>
            <a:r>
              <a:rPr lang="en-IE" sz="2000" dirty="0"/>
              <a:t>Infrastructures, incl. upgrading/refurbishment (e.g. for screening, reception centres, alternative to detention, return procedures…) </a:t>
            </a:r>
          </a:p>
          <a:p>
            <a:pPr>
              <a:spcAft>
                <a:spcPts val="600"/>
              </a:spcAft>
            </a:pPr>
            <a:r>
              <a:rPr lang="en-IE" sz="2000" dirty="0"/>
              <a:t>Legal counselling (setting-up of relevant services)</a:t>
            </a:r>
          </a:p>
          <a:p>
            <a:pPr>
              <a:spcAft>
                <a:spcPts val="600"/>
              </a:spcAft>
            </a:pPr>
            <a:r>
              <a:rPr lang="en-IE" sz="2000" dirty="0"/>
              <a:t>Independent monitoring mechanism for fundamental rights (setting-up of relevant services)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Provision of family tracing services and procedural support (setting-up of relevant services)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Enhancing national and transnational coordination and cooperation towards more efficient procedures (e.g. in relation to asylum, return, Dublin)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Training …</a:t>
            </a:r>
            <a:endParaRPr lang="en-IE" sz="2000" dirty="0"/>
          </a:p>
          <a:p>
            <a:pPr marL="447675" indent="-447675">
              <a:buNone/>
            </a:pPr>
            <a:endParaRPr lang="en-I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874417-FE95-4DAC-67D2-75EFA7219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1" y="150705"/>
            <a:ext cx="10515600" cy="782357"/>
          </a:xfrm>
        </p:spPr>
        <p:txBody>
          <a:bodyPr/>
          <a:lstStyle/>
          <a:p>
            <a:r>
              <a:rPr lang="en-IE"/>
              <a:t>Possibilities for funding </a:t>
            </a:r>
            <a:r>
              <a:rPr lang="en-IE" sz="2000">
                <a:solidFill>
                  <a:schemeClr val="tx1">
                    <a:lumMod val="50000"/>
                  </a:schemeClr>
                </a:solidFill>
              </a:rPr>
              <a:t>(examples, non-exhaustive)</a:t>
            </a:r>
          </a:p>
        </p:txBody>
      </p:sp>
    </p:spTree>
    <p:extLst>
      <p:ext uri="{BB962C8B-B14F-4D97-AF65-F5344CB8AC3E}">
        <p14:creationId xmlns:p14="http://schemas.microsoft.com/office/powerpoint/2010/main" val="554709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49516-4D0A-1356-51AF-4E0D367A2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Pro" panose="020B0506040000020004" pitchFamily="34" charset="0"/>
                <a:cs typeface="Arial"/>
                <a:sym typeface="Arial"/>
              </a:rPr>
              <a:t>Building Block 3: “Rethinking Reception”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E90C7-1209-3F71-256B-551539CB10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IE" dirty="0">
                <a:latin typeface="EC Square Sans Pro" panose="020B0506040000020004" pitchFamily="34" charset="0"/>
              </a:rPr>
              <a:t>Reception Capacity: </a:t>
            </a:r>
            <a:r>
              <a:rPr lang="en-US" dirty="0">
                <a:latin typeface="EC Square Sans Pro" panose="020B0506040000020004" pitchFamily="34" charset="0"/>
              </a:rPr>
              <a:t>the ability to provide material reception conditions to applicants for international protection, taking into account their gender, age and any special reception needs.</a:t>
            </a:r>
          </a:p>
          <a:p>
            <a:pPr marL="0" indent="0">
              <a:buNone/>
            </a:pPr>
            <a:endParaRPr lang="en-US" dirty="0">
              <a:latin typeface="EC Square Sans Pro" panose="020B0506040000020004" pitchFamily="34" charset="0"/>
            </a:endParaRPr>
          </a:p>
          <a:p>
            <a:pPr marL="342900" indent="-342900"/>
            <a:r>
              <a:rPr lang="en-US" dirty="0">
                <a:latin typeface="EC Square Sans Pro" panose="020B0506040000020004" pitchFamily="34" charset="0"/>
              </a:rPr>
              <a:t>The recast Reception Conditions Directive:</a:t>
            </a:r>
          </a:p>
          <a:p>
            <a:pPr marL="800100" lvl="1" indent="-342900"/>
            <a:r>
              <a:rPr lang="en-US" dirty="0">
                <a:latin typeface="EC Square Sans Pro" panose="020B0506040000020004" pitchFamily="34" charset="0"/>
              </a:rPr>
              <a:t>Scaling up and rethinking the current system</a:t>
            </a:r>
          </a:p>
          <a:p>
            <a:pPr marL="800100" lvl="1" indent="-342900"/>
            <a:r>
              <a:rPr lang="en-US" dirty="0">
                <a:latin typeface="EC Square Sans Pro" panose="020B0506040000020004" pitchFamily="34" charset="0"/>
              </a:rPr>
              <a:t>New tools of management of reception, for better flexibility and efficiency </a:t>
            </a:r>
          </a:p>
          <a:p>
            <a:pPr marL="285750" lvl="3" indent="-285750">
              <a:buFont typeface="EC Square Sans Pro" panose="020B0506040000020004" pitchFamily="34" charset="0"/>
              <a:buChar char="-"/>
            </a:pPr>
            <a:endParaRPr lang="en-US" dirty="0">
              <a:latin typeface="EC Square Sans Pro" panose="020B0506040000020004" pitchFamily="34" charset="0"/>
            </a:endParaRPr>
          </a:p>
          <a:p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9C4ABB-7FB9-E9C0-1A14-87C6EDF6C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63" y="5274337"/>
            <a:ext cx="1359111" cy="13289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C81344-B3DC-302D-39F2-3FF42562D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389" y="6001967"/>
            <a:ext cx="2162611" cy="85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48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F4ED5D-DFEB-1C4E-9C9D-5BC4140280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mtClean="0"/>
              <a:t>19</a:t>
            </a:fld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77ED38-C851-B08B-4B48-78C835C9D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IE" sz="4000" i="0" u="none" strike="noStrike" kern="0" cap="none" spc="0" normalizeH="0" baseline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Pro" panose="020B0506040000020004" pitchFamily="34" charset="0"/>
                <a:cs typeface="Arial"/>
                <a:sym typeface="Arial"/>
              </a:rPr>
              <a:t>Building Block 3: “Rethinking Reception”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849CE8-8B97-A787-3CEC-B2E9BA6D92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>
                <a:latin typeface="EC Square Sans Pro" panose="020B0506040000020004" pitchFamily="34" charset="0"/>
              </a:rPr>
              <a:t>Member States should consider reviewing the organisation of national reception systems to optimise how they are organised.</a:t>
            </a:r>
          </a:p>
          <a:p>
            <a:pPr marL="76200" indent="0">
              <a:buNone/>
            </a:pPr>
            <a:endParaRPr lang="en-IE" dirty="0">
              <a:latin typeface="EC Square Sans Pro" panose="020B0506040000020004" pitchFamily="34" charset="0"/>
            </a:endParaRPr>
          </a:p>
          <a:p>
            <a:r>
              <a:rPr lang="en-IE" dirty="0">
                <a:latin typeface="EC Square Sans Pro" panose="020B0506040000020004" pitchFamily="34" charset="0"/>
              </a:rPr>
              <a:t>Also implement new technologies that offer automated tools</a:t>
            </a:r>
          </a:p>
          <a:p>
            <a:pPr lvl="1"/>
            <a:r>
              <a:rPr lang="en-IE" dirty="0">
                <a:latin typeface="EC Square Sans Pro" panose="020B0506040000020004" pitchFamily="34" charset="0"/>
              </a:rPr>
              <a:t>E.g. establishing an integrated case management system</a:t>
            </a:r>
          </a:p>
          <a:p>
            <a:endParaRPr lang="en-IE" dirty="0"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199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B80AA8-AC89-1CBD-D046-C0F527F55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76242" cy="38819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IE" dirty="0"/>
              <a:t>Overview of DG HOME Funds</a:t>
            </a:r>
          </a:p>
          <a:p>
            <a:r>
              <a:rPr lang="en-IE" dirty="0"/>
              <a:t>Funding of Reception Systems under AMIF</a:t>
            </a:r>
            <a:endParaRPr lang="en-IE" dirty="0">
              <a:cs typeface="Arial"/>
            </a:endParaRPr>
          </a:p>
          <a:p>
            <a:r>
              <a:rPr lang="en-IE" dirty="0"/>
              <a:t>Pact on Asylum and Migration</a:t>
            </a:r>
          </a:p>
          <a:p>
            <a:r>
              <a:rPr lang="en-IE" dirty="0"/>
              <a:t>Funding Sources </a:t>
            </a:r>
          </a:p>
          <a:p>
            <a:r>
              <a:rPr lang="en-IE" dirty="0">
                <a:cs typeface="Arial"/>
              </a:rPr>
              <a:t>Your feedback</a:t>
            </a:r>
          </a:p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D70EEC-97BE-8ECF-E299-F733A146B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Content </a:t>
            </a:r>
          </a:p>
        </p:txBody>
      </p:sp>
    </p:spTree>
    <p:extLst>
      <p:ext uri="{BB962C8B-B14F-4D97-AF65-F5344CB8AC3E}">
        <p14:creationId xmlns:p14="http://schemas.microsoft.com/office/powerpoint/2010/main" val="2995943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0FC2F-B734-D087-FBB4-40AE85497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Digital Aspects under the Pact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007E8BD-7E00-9DA1-D270-4A35A7580C2F}"/>
              </a:ext>
            </a:extLst>
          </p:cNvPr>
          <p:cNvSpPr/>
          <p:nvPr/>
        </p:nvSpPr>
        <p:spPr>
          <a:xfrm>
            <a:off x="1838528" y="1896894"/>
            <a:ext cx="7811310" cy="105058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  <a:sym typeface="Arial"/>
              </a:rPr>
              <a:t>Setting up a new </a:t>
            </a: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  <a:sym typeface="Arial"/>
              </a:rPr>
              <a:t>Eurodac</a:t>
            </a: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  <a:sym typeface="Arial"/>
              </a:rPr>
              <a:t> systems for Pact purposes while ensuring the interoperability of Eurodac with other </a:t>
            </a: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  <a:sym typeface="Arial"/>
              </a:rPr>
              <a:t>large-scale </a:t>
            </a: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  <a:sym typeface="Arial"/>
              </a:rPr>
              <a:t>EU information systems for data exchange at Union level</a:t>
            </a:r>
            <a:endParaRPr kumimoji="0" lang="en-I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5045F82-AA29-B34E-D885-B61A5EEB708F}"/>
              </a:ext>
            </a:extLst>
          </p:cNvPr>
          <p:cNvSpPr/>
          <p:nvPr/>
        </p:nvSpPr>
        <p:spPr>
          <a:xfrm>
            <a:off x="1838528" y="3370634"/>
            <a:ext cx="7811310" cy="105058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  <a:sym typeface="Arial"/>
              </a:rPr>
              <a:t>Enhanced sharing of data between Member States’ </a:t>
            </a:r>
            <a:r>
              <a:rPr kumimoji="0" lang="en-GB" sz="1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  <a:sym typeface="Arial"/>
              </a:rPr>
              <a:t>IT systems </a:t>
            </a:r>
            <a:r>
              <a:rPr kumimoji="0" lang="en-GB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  <a:sym typeface="Arial"/>
              </a:rPr>
              <a:t>and exploring </a:t>
            </a:r>
            <a:r>
              <a:rPr kumimoji="0" lang="en-GB" sz="1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  <a:sym typeface="Arial"/>
              </a:rPr>
              <a:t>the idea of building an EU-level </a:t>
            </a:r>
            <a:r>
              <a:rPr kumimoji="0" lang="en-GB" sz="1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  <a:sym typeface="Arial"/>
              </a:rPr>
              <a:t>case management system </a:t>
            </a:r>
            <a:r>
              <a:rPr kumimoji="0" lang="en-GB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  <a:sym typeface="Arial"/>
              </a:rPr>
              <a:t>that would allow efficient intra-EU communication and tracking concrete cases caused by e.g. secondary movements.</a:t>
            </a:r>
            <a:endParaRPr kumimoji="0" lang="en-IE" sz="1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  <a:sym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E61B09C-0668-7B4B-2CF4-CAD5841CD9FB}"/>
              </a:ext>
            </a:extLst>
          </p:cNvPr>
          <p:cNvSpPr/>
          <p:nvPr/>
        </p:nvSpPr>
        <p:spPr>
          <a:xfrm>
            <a:off x="1838528" y="4844374"/>
            <a:ext cx="7811310" cy="1051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  <a:sym typeface="Arial"/>
              </a:rPr>
              <a:t>Improving and connecting national </a:t>
            </a: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  <a:sym typeface="Arial"/>
              </a:rPr>
              <a:t>IT systems </a:t>
            </a: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  <a:sym typeface="Arial"/>
              </a:rPr>
              <a:t>(within the same Member State) recording personal data and legal status of migrants while managing access </a:t>
            </a: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  <a:sym typeface="Arial"/>
              </a:rPr>
              <a:t>between national authorities/stakeholders</a:t>
            </a: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  <a:sym typeface="Arial"/>
              </a:rPr>
              <a:t>.</a:t>
            </a: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0982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90691" y="1604007"/>
            <a:ext cx="2077307" cy="1161570"/>
            <a:chOff x="0" y="0"/>
            <a:chExt cx="820665" cy="4588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0665" cy="458892"/>
            </a:xfrm>
            <a:custGeom>
              <a:avLst/>
              <a:gdLst/>
              <a:ahLst/>
              <a:cxnLst/>
              <a:rect l="l" t="t" r="r" b="b"/>
              <a:pathLst>
                <a:path w="820665" h="458892">
                  <a:moveTo>
                    <a:pt x="126715" y="0"/>
                  </a:moveTo>
                  <a:lnTo>
                    <a:pt x="693950" y="0"/>
                  </a:lnTo>
                  <a:cubicBezTo>
                    <a:pt x="727557" y="0"/>
                    <a:pt x="759787" y="13350"/>
                    <a:pt x="783551" y="37114"/>
                  </a:cubicBezTo>
                  <a:cubicBezTo>
                    <a:pt x="807314" y="60877"/>
                    <a:pt x="820665" y="93108"/>
                    <a:pt x="820665" y="126715"/>
                  </a:cubicBezTo>
                  <a:lnTo>
                    <a:pt x="820665" y="332177"/>
                  </a:lnTo>
                  <a:cubicBezTo>
                    <a:pt x="820665" y="365784"/>
                    <a:pt x="807314" y="398014"/>
                    <a:pt x="783551" y="421778"/>
                  </a:cubicBezTo>
                  <a:cubicBezTo>
                    <a:pt x="759787" y="445542"/>
                    <a:pt x="727557" y="458892"/>
                    <a:pt x="693950" y="458892"/>
                  </a:cubicBezTo>
                  <a:lnTo>
                    <a:pt x="126715" y="458892"/>
                  </a:lnTo>
                  <a:cubicBezTo>
                    <a:pt x="56732" y="458892"/>
                    <a:pt x="0" y="402160"/>
                    <a:pt x="0" y="332177"/>
                  </a:cubicBezTo>
                  <a:lnTo>
                    <a:pt x="0" y="126715"/>
                  </a:lnTo>
                  <a:cubicBezTo>
                    <a:pt x="0" y="93108"/>
                    <a:pt x="13350" y="60877"/>
                    <a:pt x="37114" y="37114"/>
                  </a:cubicBezTo>
                  <a:cubicBezTo>
                    <a:pt x="60877" y="13350"/>
                    <a:pt x="93108" y="0"/>
                    <a:pt x="12671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E" sz="933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20665" cy="4969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lang="en-IE" sz="933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349949" y="1763266"/>
            <a:ext cx="2137029" cy="1161570"/>
            <a:chOff x="0" y="0"/>
            <a:chExt cx="844259" cy="4588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44259" cy="458892"/>
            </a:xfrm>
            <a:custGeom>
              <a:avLst/>
              <a:gdLst/>
              <a:ahLst/>
              <a:cxnLst/>
              <a:rect l="l" t="t" r="r" b="b"/>
              <a:pathLst>
                <a:path w="844259" h="458892">
                  <a:moveTo>
                    <a:pt x="123173" y="0"/>
                  </a:moveTo>
                  <a:lnTo>
                    <a:pt x="721085" y="0"/>
                  </a:lnTo>
                  <a:cubicBezTo>
                    <a:pt x="753753" y="0"/>
                    <a:pt x="785082" y="12977"/>
                    <a:pt x="808182" y="36077"/>
                  </a:cubicBezTo>
                  <a:cubicBezTo>
                    <a:pt x="831281" y="59176"/>
                    <a:pt x="844259" y="90506"/>
                    <a:pt x="844259" y="123173"/>
                  </a:cubicBezTo>
                  <a:lnTo>
                    <a:pt x="844259" y="335718"/>
                  </a:lnTo>
                  <a:cubicBezTo>
                    <a:pt x="844259" y="368386"/>
                    <a:pt x="831281" y="399716"/>
                    <a:pt x="808182" y="422815"/>
                  </a:cubicBezTo>
                  <a:cubicBezTo>
                    <a:pt x="785082" y="445915"/>
                    <a:pt x="753753" y="458892"/>
                    <a:pt x="721085" y="458892"/>
                  </a:cubicBezTo>
                  <a:lnTo>
                    <a:pt x="123173" y="458892"/>
                  </a:lnTo>
                  <a:cubicBezTo>
                    <a:pt x="90506" y="458892"/>
                    <a:pt x="59176" y="445915"/>
                    <a:pt x="36077" y="422815"/>
                  </a:cubicBezTo>
                  <a:cubicBezTo>
                    <a:pt x="12977" y="399716"/>
                    <a:pt x="0" y="368386"/>
                    <a:pt x="0" y="335718"/>
                  </a:cubicBezTo>
                  <a:lnTo>
                    <a:pt x="0" y="123173"/>
                  </a:lnTo>
                  <a:cubicBezTo>
                    <a:pt x="0" y="90506"/>
                    <a:pt x="12977" y="59176"/>
                    <a:pt x="36077" y="36077"/>
                  </a:cubicBezTo>
                  <a:cubicBezTo>
                    <a:pt x="59176" y="12977"/>
                    <a:pt x="90506" y="0"/>
                    <a:pt x="123173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FBD59"/>
              </a:solidFill>
              <a:prstDash val="solid"/>
              <a:round/>
            </a:ln>
          </p:spPr>
          <p:txBody>
            <a:bodyPr/>
            <a:lstStyle/>
            <a:p>
              <a:endParaRPr lang="en-IE" sz="933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44259" cy="4969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r>
                <a:rPr lang="en-IE" sz="1266">
                  <a:latin typeface="Open Sans"/>
                  <a:ea typeface="Open Sans"/>
                  <a:cs typeface="Open Sans"/>
                  <a:sym typeface="Open Sans"/>
                </a:rPr>
                <a:t>EUR 3 Billion</a:t>
              </a:r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2024891" y="1687592"/>
            <a:ext cx="0" cy="2195960"/>
          </a:xfrm>
          <a:prstGeom prst="line">
            <a:avLst/>
          </a:prstGeom>
          <a:ln w="38100" cap="flat">
            <a:solidFill>
              <a:srgbClr val="00BF6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 sz="933"/>
          </a:p>
        </p:txBody>
      </p:sp>
      <p:sp>
        <p:nvSpPr>
          <p:cNvPr id="9" name="AutoShape 9"/>
          <p:cNvSpPr/>
          <p:nvPr/>
        </p:nvSpPr>
        <p:spPr>
          <a:xfrm>
            <a:off x="2111061" y="1508349"/>
            <a:ext cx="2375917" cy="0"/>
          </a:xfrm>
          <a:prstGeom prst="line">
            <a:avLst/>
          </a:prstGeom>
          <a:ln w="38100" cap="flat">
            <a:solidFill>
              <a:srgbClr val="FFBD5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 sz="933"/>
          </a:p>
        </p:txBody>
      </p:sp>
      <p:grpSp>
        <p:nvGrpSpPr>
          <p:cNvPr id="10" name="Group 10"/>
          <p:cNvGrpSpPr/>
          <p:nvPr/>
        </p:nvGrpSpPr>
        <p:grpSpPr>
          <a:xfrm>
            <a:off x="4569703" y="1604007"/>
            <a:ext cx="2077307" cy="1161570"/>
            <a:chOff x="0" y="0"/>
            <a:chExt cx="820665" cy="45889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20665" cy="458892"/>
            </a:xfrm>
            <a:custGeom>
              <a:avLst/>
              <a:gdLst/>
              <a:ahLst/>
              <a:cxnLst/>
              <a:rect l="l" t="t" r="r" b="b"/>
              <a:pathLst>
                <a:path w="820665" h="458892">
                  <a:moveTo>
                    <a:pt x="126715" y="0"/>
                  </a:moveTo>
                  <a:lnTo>
                    <a:pt x="693950" y="0"/>
                  </a:lnTo>
                  <a:cubicBezTo>
                    <a:pt x="727557" y="0"/>
                    <a:pt x="759787" y="13350"/>
                    <a:pt x="783551" y="37114"/>
                  </a:cubicBezTo>
                  <a:cubicBezTo>
                    <a:pt x="807314" y="60877"/>
                    <a:pt x="820665" y="93108"/>
                    <a:pt x="820665" y="126715"/>
                  </a:cubicBezTo>
                  <a:lnTo>
                    <a:pt x="820665" y="332177"/>
                  </a:lnTo>
                  <a:cubicBezTo>
                    <a:pt x="820665" y="365784"/>
                    <a:pt x="807314" y="398014"/>
                    <a:pt x="783551" y="421778"/>
                  </a:cubicBezTo>
                  <a:cubicBezTo>
                    <a:pt x="759787" y="445542"/>
                    <a:pt x="727557" y="458892"/>
                    <a:pt x="693950" y="458892"/>
                  </a:cubicBezTo>
                  <a:lnTo>
                    <a:pt x="126715" y="458892"/>
                  </a:lnTo>
                  <a:cubicBezTo>
                    <a:pt x="56732" y="458892"/>
                    <a:pt x="0" y="402160"/>
                    <a:pt x="0" y="332177"/>
                  </a:cubicBezTo>
                  <a:lnTo>
                    <a:pt x="0" y="126715"/>
                  </a:lnTo>
                  <a:cubicBezTo>
                    <a:pt x="0" y="93108"/>
                    <a:pt x="13350" y="60877"/>
                    <a:pt x="37114" y="37114"/>
                  </a:cubicBezTo>
                  <a:cubicBezTo>
                    <a:pt x="60877" y="13350"/>
                    <a:pt x="93108" y="0"/>
                    <a:pt x="126715" y="0"/>
                  </a:cubicBezTo>
                  <a:close/>
                </a:path>
              </a:pathLst>
            </a:custGeom>
            <a:solidFill>
              <a:srgbClr val="BBE9FF"/>
            </a:solidFill>
          </p:spPr>
          <p:txBody>
            <a:bodyPr/>
            <a:lstStyle/>
            <a:p>
              <a:endParaRPr lang="en-IE" sz="933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20665" cy="4969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lang="en-IE" sz="933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731278" y="1763266"/>
            <a:ext cx="2137029" cy="1161570"/>
            <a:chOff x="0" y="0"/>
            <a:chExt cx="844259" cy="45889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44259" cy="458892"/>
            </a:xfrm>
            <a:custGeom>
              <a:avLst/>
              <a:gdLst/>
              <a:ahLst/>
              <a:cxnLst/>
              <a:rect l="l" t="t" r="r" b="b"/>
              <a:pathLst>
                <a:path w="844259" h="458892">
                  <a:moveTo>
                    <a:pt x="123173" y="0"/>
                  </a:moveTo>
                  <a:lnTo>
                    <a:pt x="721085" y="0"/>
                  </a:lnTo>
                  <a:cubicBezTo>
                    <a:pt x="753753" y="0"/>
                    <a:pt x="785082" y="12977"/>
                    <a:pt x="808182" y="36077"/>
                  </a:cubicBezTo>
                  <a:cubicBezTo>
                    <a:pt x="831281" y="59176"/>
                    <a:pt x="844259" y="90506"/>
                    <a:pt x="844259" y="123173"/>
                  </a:cubicBezTo>
                  <a:lnTo>
                    <a:pt x="844259" y="335718"/>
                  </a:lnTo>
                  <a:cubicBezTo>
                    <a:pt x="844259" y="368386"/>
                    <a:pt x="831281" y="399716"/>
                    <a:pt x="808182" y="422815"/>
                  </a:cubicBezTo>
                  <a:cubicBezTo>
                    <a:pt x="785082" y="445915"/>
                    <a:pt x="753753" y="458892"/>
                    <a:pt x="721085" y="458892"/>
                  </a:cubicBezTo>
                  <a:lnTo>
                    <a:pt x="123173" y="458892"/>
                  </a:lnTo>
                  <a:cubicBezTo>
                    <a:pt x="90506" y="458892"/>
                    <a:pt x="59176" y="445915"/>
                    <a:pt x="36077" y="422815"/>
                  </a:cubicBezTo>
                  <a:cubicBezTo>
                    <a:pt x="12977" y="399716"/>
                    <a:pt x="0" y="368386"/>
                    <a:pt x="0" y="335718"/>
                  </a:cubicBezTo>
                  <a:lnTo>
                    <a:pt x="0" y="123173"/>
                  </a:lnTo>
                  <a:cubicBezTo>
                    <a:pt x="0" y="90506"/>
                    <a:pt x="12977" y="59176"/>
                    <a:pt x="36077" y="36077"/>
                  </a:cubicBezTo>
                  <a:cubicBezTo>
                    <a:pt x="59176" y="12977"/>
                    <a:pt x="90506" y="0"/>
                    <a:pt x="123173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BBE9FF"/>
              </a:solidFill>
              <a:prstDash val="solid"/>
              <a:round/>
            </a:ln>
          </p:spPr>
          <p:txBody>
            <a:bodyPr/>
            <a:lstStyle/>
            <a:p>
              <a:endParaRPr lang="en-IE" sz="933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44259" cy="4969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r>
                <a:rPr lang="en-IE" sz="1266" b="1" dirty="0">
                  <a:latin typeface="Open Sans Bold"/>
                  <a:ea typeface="Open Sans Bold"/>
                  <a:cs typeface="Open Sans Bold"/>
                  <a:sym typeface="Open Sans Bold"/>
                </a:rPr>
                <a:t>AMIF</a:t>
              </a:r>
            </a:p>
            <a:p>
              <a:pPr algn="ctr">
                <a:lnSpc>
                  <a:spcPts val="1773"/>
                </a:lnSpc>
              </a:pPr>
              <a:r>
                <a:rPr lang="en-IE" sz="1266" dirty="0">
                  <a:latin typeface="Open Sans"/>
                  <a:ea typeface="Open Sans"/>
                  <a:cs typeface="Open Sans"/>
                  <a:sym typeface="Open Sans"/>
                </a:rPr>
                <a:t>Around EUR 1 Billion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950858" y="1604007"/>
            <a:ext cx="2077307" cy="1161570"/>
            <a:chOff x="0" y="0"/>
            <a:chExt cx="820665" cy="45889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20665" cy="458892"/>
            </a:xfrm>
            <a:custGeom>
              <a:avLst/>
              <a:gdLst/>
              <a:ahLst/>
              <a:cxnLst/>
              <a:rect l="l" t="t" r="r" b="b"/>
              <a:pathLst>
                <a:path w="820665" h="458892">
                  <a:moveTo>
                    <a:pt x="126715" y="0"/>
                  </a:moveTo>
                  <a:lnTo>
                    <a:pt x="693950" y="0"/>
                  </a:lnTo>
                  <a:cubicBezTo>
                    <a:pt x="727557" y="0"/>
                    <a:pt x="759787" y="13350"/>
                    <a:pt x="783551" y="37114"/>
                  </a:cubicBezTo>
                  <a:cubicBezTo>
                    <a:pt x="807314" y="60877"/>
                    <a:pt x="820665" y="93108"/>
                    <a:pt x="820665" y="126715"/>
                  </a:cubicBezTo>
                  <a:lnTo>
                    <a:pt x="820665" y="332177"/>
                  </a:lnTo>
                  <a:cubicBezTo>
                    <a:pt x="820665" y="365784"/>
                    <a:pt x="807314" y="398014"/>
                    <a:pt x="783551" y="421778"/>
                  </a:cubicBezTo>
                  <a:cubicBezTo>
                    <a:pt x="759787" y="445542"/>
                    <a:pt x="727557" y="458892"/>
                    <a:pt x="693950" y="458892"/>
                  </a:cubicBezTo>
                  <a:lnTo>
                    <a:pt x="126715" y="458892"/>
                  </a:lnTo>
                  <a:cubicBezTo>
                    <a:pt x="56732" y="458892"/>
                    <a:pt x="0" y="402160"/>
                    <a:pt x="0" y="332177"/>
                  </a:cubicBezTo>
                  <a:lnTo>
                    <a:pt x="0" y="126715"/>
                  </a:lnTo>
                  <a:cubicBezTo>
                    <a:pt x="0" y="93108"/>
                    <a:pt x="13350" y="60877"/>
                    <a:pt x="37114" y="37114"/>
                  </a:cubicBezTo>
                  <a:cubicBezTo>
                    <a:pt x="60877" y="13350"/>
                    <a:pt x="93108" y="0"/>
                    <a:pt x="126715" y="0"/>
                  </a:cubicBezTo>
                  <a:close/>
                </a:path>
              </a:pathLst>
            </a:custGeom>
            <a:solidFill>
              <a:srgbClr val="BBE9FF"/>
            </a:solidFill>
          </p:spPr>
          <p:txBody>
            <a:bodyPr/>
            <a:lstStyle/>
            <a:p>
              <a:endParaRPr lang="en-IE" sz="933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20665" cy="4969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lang="en-IE" sz="933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112433" y="1763266"/>
            <a:ext cx="2137029" cy="1161570"/>
            <a:chOff x="0" y="0"/>
            <a:chExt cx="844259" cy="45889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44259" cy="458892"/>
            </a:xfrm>
            <a:custGeom>
              <a:avLst/>
              <a:gdLst/>
              <a:ahLst/>
              <a:cxnLst/>
              <a:rect l="l" t="t" r="r" b="b"/>
              <a:pathLst>
                <a:path w="844259" h="458892">
                  <a:moveTo>
                    <a:pt x="123173" y="0"/>
                  </a:moveTo>
                  <a:lnTo>
                    <a:pt x="721085" y="0"/>
                  </a:lnTo>
                  <a:cubicBezTo>
                    <a:pt x="753753" y="0"/>
                    <a:pt x="785082" y="12977"/>
                    <a:pt x="808182" y="36077"/>
                  </a:cubicBezTo>
                  <a:cubicBezTo>
                    <a:pt x="831281" y="59176"/>
                    <a:pt x="844259" y="90506"/>
                    <a:pt x="844259" y="123173"/>
                  </a:cubicBezTo>
                  <a:lnTo>
                    <a:pt x="844259" y="335718"/>
                  </a:lnTo>
                  <a:cubicBezTo>
                    <a:pt x="844259" y="368386"/>
                    <a:pt x="831281" y="399716"/>
                    <a:pt x="808182" y="422815"/>
                  </a:cubicBezTo>
                  <a:cubicBezTo>
                    <a:pt x="785082" y="445915"/>
                    <a:pt x="753753" y="458892"/>
                    <a:pt x="721085" y="458892"/>
                  </a:cubicBezTo>
                  <a:lnTo>
                    <a:pt x="123173" y="458892"/>
                  </a:lnTo>
                  <a:cubicBezTo>
                    <a:pt x="90506" y="458892"/>
                    <a:pt x="59176" y="445915"/>
                    <a:pt x="36077" y="422815"/>
                  </a:cubicBezTo>
                  <a:cubicBezTo>
                    <a:pt x="12977" y="399716"/>
                    <a:pt x="0" y="368386"/>
                    <a:pt x="0" y="335718"/>
                  </a:cubicBezTo>
                  <a:lnTo>
                    <a:pt x="0" y="123173"/>
                  </a:lnTo>
                  <a:cubicBezTo>
                    <a:pt x="0" y="90506"/>
                    <a:pt x="12977" y="59176"/>
                    <a:pt x="36077" y="36077"/>
                  </a:cubicBezTo>
                  <a:cubicBezTo>
                    <a:pt x="59176" y="12977"/>
                    <a:pt x="90506" y="0"/>
                    <a:pt x="123173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BBE9FF"/>
              </a:solidFill>
              <a:prstDash val="solid"/>
              <a:round/>
            </a:ln>
          </p:spPr>
          <p:txBody>
            <a:bodyPr/>
            <a:lstStyle/>
            <a:p>
              <a:endParaRPr lang="en-IE" sz="933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44259" cy="4969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r>
                <a:rPr lang="en-IE" sz="1266" b="1" dirty="0">
                  <a:latin typeface="Open Sans Bold"/>
                  <a:ea typeface="Open Sans Bold"/>
                  <a:cs typeface="Open Sans Bold"/>
                  <a:sym typeface="Open Sans Bold"/>
                </a:rPr>
                <a:t>BMVI</a:t>
              </a:r>
            </a:p>
            <a:p>
              <a:pPr algn="ctr">
                <a:lnSpc>
                  <a:spcPts val="1773"/>
                </a:lnSpc>
              </a:pPr>
              <a:r>
                <a:rPr lang="en-IE" sz="1266" dirty="0">
                  <a:latin typeface="Open Sans"/>
                  <a:ea typeface="Open Sans"/>
                  <a:cs typeface="Open Sans"/>
                  <a:sym typeface="Open Sans"/>
                </a:rPr>
                <a:t>Around EUR 600 Million</a:t>
              </a:r>
            </a:p>
          </p:txBody>
        </p:sp>
      </p:grpSp>
      <p:sp>
        <p:nvSpPr>
          <p:cNvPr id="22" name="AutoShape 22"/>
          <p:cNvSpPr/>
          <p:nvPr/>
        </p:nvSpPr>
        <p:spPr>
          <a:xfrm flipV="1">
            <a:off x="4574940" y="1508349"/>
            <a:ext cx="4674523" cy="0"/>
          </a:xfrm>
          <a:prstGeom prst="line">
            <a:avLst/>
          </a:prstGeom>
          <a:ln w="38100" cap="flat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 sz="933"/>
          </a:p>
        </p:txBody>
      </p:sp>
      <p:grpSp>
        <p:nvGrpSpPr>
          <p:cNvPr id="23" name="Group 23"/>
          <p:cNvGrpSpPr/>
          <p:nvPr/>
        </p:nvGrpSpPr>
        <p:grpSpPr>
          <a:xfrm>
            <a:off x="9332013" y="1604007"/>
            <a:ext cx="2077307" cy="1161570"/>
            <a:chOff x="0" y="0"/>
            <a:chExt cx="820665" cy="45889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20665" cy="458892"/>
            </a:xfrm>
            <a:custGeom>
              <a:avLst/>
              <a:gdLst/>
              <a:ahLst/>
              <a:cxnLst/>
              <a:rect l="l" t="t" r="r" b="b"/>
              <a:pathLst>
                <a:path w="820665" h="458892">
                  <a:moveTo>
                    <a:pt x="126715" y="0"/>
                  </a:moveTo>
                  <a:lnTo>
                    <a:pt x="693950" y="0"/>
                  </a:lnTo>
                  <a:cubicBezTo>
                    <a:pt x="727557" y="0"/>
                    <a:pt x="759787" y="13350"/>
                    <a:pt x="783551" y="37114"/>
                  </a:cubicBezTo>
                  <a:cubicBezTo>
                    <a:pt x="807314" y="60877"/>
                    <a:pt x="820665" y="93108"/>
                    <a:pt x="820665" y="126715"/>
                  </a:cubicBezTo>
                  <a:lnTo>
                    <a:pt x="820665" y="332177"/>
                  </a:lnTo>
                  <a:cubicBezTo>
                    <a:pt x="820665" y="365784"/>
                    <a:pt x="807314" y="398014"/>
                    <a:pt x="783551" y="421778"/>
                  </a:cubicBezTo>
                  <a:cubicBezTo>
                    <a:pt x="759787" y="445542"/>
                    <a:pt x="727557" y="458892"/>
                    <a:pt x="693950" y="458892"/>
                  </a:cubicBezTo>
                  <a:lnTo>
                    <a:pt x="126715" y="458892"/>
                  </a:lnTo>
                  <a:cubicBezTo>
                    <a:pt x="56732" y="458892"/>
                    <a:pt x="0" y="402160"/>
                    <a:pt x="0" y="332177"/>
                  </a:cubicBezTo>
                  <a:lnTo>
                    <a:pt x="0" y="126715"/>
                  </a:lnTo>
                  <a:cubicBezTo>
                    <a:pt x="0" y="93108"/>
                    <a:pt x="13350" y="60877"/>
                    <a:pt x="37114" y="37114"/>
                  </a:cubicBezTo>
                  <a:cubicBezTo>
                    <a:pt x="60877" y="13350"/>
                    <a:pt x="93108" y="0"/>
                    <a:pt x="126715" y="0"/>
                  </a:cubicBezTo>
                  <a:close/>
                </a:path>
              </a:pathLst>
            </a:custGeom>
            <a:solidFill>
              <a:srgbClr val="38B6FF"/>
            </a:solidFill>
          </p:spPr>
          <p:txBody>
            <a:bodyPr/>
            <a:lstStyle/>
            <a:p>
              <a:endParaRPr lang="en-IE" sz="933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20665" cy="4969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lang="en-IE" sz="933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493588" y="1763266"/>
            <a:ext cx="2137029" cy="1161570"/>
            <a:chOff x="0" y="0"/>
            <a:chExt cx="844259" cy="45889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44259" cy="458892"/>
            </a:xfrm>
            <a:custGeom>
              <a:avLst/>
              <a:gdLst/>
              <a:ahLst/>
              <a:cxnLst/>
              <a:rect l="l" t="t" r="r" b="b"/>
              <a:pathLst>
                <a:path w="844259" h="458892">
                  <a:moveTo>
                    <a:pt x="123173" y="0"/>
                  </a:moveTo>
                  <a:lnTo>
                    <a:pt x="721085" y="0"/>
                  </a:lnTo>
                  <a:cubicBezTo>
                    <a:pt x="753753" y="0"/>
                    <a:pt x="785082" y="12977"/>
                    <a:pt x="808182" y="36077"/>
                  </a:cubicBezTo>
                  <a:cubicBezTo>
                    <a:pt x="831281" y="59176"/>
                    <a:pt x="844259" y="90506"/>
                    <a:pt x="844259" y="123173"/>
                  </a:cubicBezTo>
                  <a:lnTo>
                    <a:pt x="844259" y="335718"/>
                  </a:lnTo>
                  <a:cubicBezTo>
                    <a:pt x="844259" y="368386"/>
                    <a:pt x="831281" y="399716"/>
                    <a:pt x="808182" y="422815"/>
                  </a:cubicBezTo>
                  <a:cubicBezTo>
                    <a:pt x="785082" y="445915"/>
                    <a:pt x="753753" y="458892"/>
                    <a:pt x="721085" y="458892"/>
                  </a:cubicBezTo>
                  <a:lnTo>
                    <a:pt x="123173" y="458892"/>
                  </a:lnTo>
                  <a:cubicBezTo>
                    <a:pt x="90506" y="458892"/>
                    <a:pt x="59176" y="445915"/>
                    <a:pt x="36077" y="422815"/>
                  </a:cubicBezTo>
                  <a:cubicBezTo>
                    <a:pt x="12977" y="399716"/>
                    <a:pt x="0" y="368386"/>
                    <a:pt x="0" y="335718"/>
                  </a:cubicBezTo>
                  <a:lnTo>
                    <a:pt x="0" y="123173"/>
                  </a:lnTo>
                  <a:cubicBezTo>
                    <a:pt x="0" y="90506"/>
                    <a:pt x="12977" y="59176"/>
                    <a:pt x="36077" y="36077"/>
                  </a:cubicBezTo>
                  <a:cubicBezTo>
                    <a:pt x="59176" y="12977"/>
                    <a:pt x="90506" y="0"/>
                    <a:pt x="123173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en-IE" sz="933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44259" cy="4969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r>
                <a:rPr lang="en-IE" sz="1266" b="1">
                  <a:latin typeface="Open Sans Bold"/>
                  <a:ea typeface="Open Sans Bold"/>
                  <a:cs typeface="Open Sans Bold"/>
                  <a:sym typeface="Open Sans Bold"/>
                </a:rPr>
                <a:t>National Budgets</a:t>
              </a:r>
            </a:p>
          </p:txBody>
        </p:sp>
      </p:grpSp>
      <p:sp>
        <p:nvSpPr>
          <p:cNvPr id="29" name="Freeform 29"/>
          <p:cNvSpPr/>
          <p:nvPr/>
        </p:nvSpPr>
        <p:spPr>
          <a:xfrm>
            <a:off x="685800" y="2214483"/>
            <a:ext cx="1191251" cy="1214517"/>
          </a:xfrm>
          <a:custGeom>
            <a:avLst/>
            <a:gdLst/>
            <a:ahLst/>
            <a:cxnLst/>
            <a:rect l="l" t="t" r="r" b="b"/>
            <a:pathLst>
              <a:path w="1786876" h="1821776">
                <a:moveTo>
                  <a:pt x="0" y="0"/>
                </a:moveTo>
                <a:lnTo>
                  <a:pt x="1786876" y="0"/>
                </a:lnTo>
                <a:lnTo>
                  <a:pt x="1786876" y="1821776"/>
                </a:lnTo>
                <a:lnTo>
                  <a:pt x="0" y="18217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sz="933"/>
          </a:p>
        </p:txBody>
      </p:sp>
      <p:sp>
        <p:nvSpPr>
          <p:cNvPr id="30" name="Freeform 30"/>
          <p:cNvSpPr/>
          <p:nvPr/>
        </p:nvSpPr>
        <p:spPr>
          <a:xfrm>
            <a:off x="298287" y="4232802"/>
            <a:ext cx="10957731" cy="2013483"/>
          </a:xfrm>
          <a:custGeom>
            <a:avLst/>
            <a:gdLst/>
            <a:ahLst/>
            <a:cxnLst/>
            <a:rect l="l" t="t" r="r" b="b"/>
            <a:pathLst>
              <a:path w="16436596" h="3020225">
                <a:moveTo>
                  <a:pt x="0" y="0"/>
                </a:moveTo>
                <a:lnTo>
                  <a:pt x="16436596" y="0"/>
                </a:lnTo>
                <a:lnTo>
                  <a:pt x="16436596" y="3020225"/>
                </a:lnTo>
                <a:lnTo>
                  <a:pt x="0" y="30202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E" sz="933"/>
          </a:p>
        </p:txBody>
      </p:sp>
      <p:sp>
        <p:nvSpPr>
          <p:cNvPr id="31" name="TextBox 31"/>
          <p:cNvSpPr txBox="1"/>
          <p:nvPr/>
        </p:nvSpPr>
        <p:spPr>
          <a:xfrm>
            <a:off x="2111061" y="1235936"/>
            <a:ext cx="2264005" cy="179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93"/>
              </a:lnSpc>
              <a:spcBef>
                <a:spcPct val="0"/>
              </a:spcBef>
            </a:pPr>
            <a:r>
              <a:rPr lang="en-IE" sz="1067" b="1">
                <a:solidFill>
                  <a:srgbClr val="FFBD5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Pact and Ukraine Specific Action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85800" y="804976"/>
            <a:ext cx="5330179" cy="269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5"/>
              </a:lnSpc>
              <a:spcBef>
                <a:spcPct val="0"/>
              </a:spcBef>
            </a:pPr>
            <a:r>
              <a:rPr lang="en-IE" sz="1667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Newly Available Financial Resources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94320" y="1231045"/>
            <a:ext cx="3289280" cy="175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93"/>
              </a:lnSpc>
              <a:spcBef>
                <a:spcPct val="0"/>
              </a:spcBef>
            </a:pPr>
            <a:r>
              <a:rPr lang="en-IE" sz="1067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Mid-term review of AMIF and BMVI  Programmes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190690" y="3308562"/>
            <a:ext cx="6230569" cy="215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73"/>
              </a:lnSpc>
              <a:spcBef>
                <a:spcPct val="0"/>
              </a:spcBef>
            </a:pPr>
            <a:r>
              <a:rPr lang="en-IE" sz="1266" dirty="0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Member States should consider using their National Budgets or other EU Funds,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190690" y="3581189"/>
            <a:ext cx="6429642" cy="214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73"/>
              </a:lnSpc>
              <a:spcBef>
                <a:spcPct val="0"/>
              </a:spcBef>
            </a:pPr>
            <a:r>
              <a:rPr lang="en-IE" sz="1266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Such as the </a:t>
            </a:r>
            <a:r>
              <a:rPr lang="en-IE" sz="1266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Cohesion Policy Funds</a:t>
            </a:r>
            <a:r>
              <a:rPr lang="en-IE" sz="1266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 as well as </a:t>
            </a:r>
            <a:r>
              <a:rPr lang="en-IE" sz="1266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 Technical Support Instruments.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85800" y="232833"/>
            <a:ext cx="5866034" cy="433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  <a:spcBef>
                <a:spcPct val="0"/>
              </a:spcBef>
            </a:pPr>
            <a:r>
              <a:rPr lang="en-IE" sz="2666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Operational And Financial Support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4C65EED-42F6-23D4-7CB8-E12776F56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52" y="2646643"/>
            <a:ext cx="10515600" cy="782357"/>
          </a:xfrm>
        </p:spPr>
        <p:txBody>
          <a:bodyPr/>
          <a:lstStyle/>
          <a:p>
            <a:pPr algn="ctr"/>
            <a:r>
              <a:rPr lang="fr-BE" dirty="0"/>
              <a:t>Questions?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28428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AE518-597F-CE89-9999-8660D99208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/>
              <a:t>Funding Opportunities (Reception, </a:t>
            </a:r>
            <a:r>
              <a:rPr lang="en-IE" err="1"/>
              <a:t>Digitasation</a:t>
            </a:r>
            <a:r>
              <a:rPr lang="en-IE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3895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13690" y="1068871"/>
            <a:ext cx="11032536" cy="5294222"/>
          </a:xfrm>
        </p:spPr>
        <p:txBody>
          <a:bodyPr/>
          <a:lstStyle/>
          <a:p>
            <a:pPr marL="0" indent="0">
              <a:buNone/>
            </a:pPr>
            <a:r>
              <a:rPr lang="en-IE" b="1" u="sng" dirty="0"/>
              <a:t>AMIF Programmes:</a:t>
            </a:r>
          </a:p>
          <a:p>
            <a:pPr marL="0" indent="0">
              <a:buNone/>
            </a:pPr>
            <a:r>
              <a:rPr lang="en-IE" dirty="0"/>
              <a:t>National Authorities in charge of the programmes and programmes’ websites: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  <a:hlinkClick r:id="rId2"/>
              </a:rPr>
              <a:t>https://home-affairs.ec.europa.eu/funding/funding-contacts_en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</a:p>
          <a:p>
            <a:pPr marL="0" indent="0">
              <a:buNone/>
            </a:pPr>
            <a:endParaRPr lang="en-IE" b="1" u="sng" dirty="0"/>
          </a:p>
          <a:p>
            <a:pPr marL="0" indent="0">
              <a:spcAft>
                <a:spcPts val="600"/>
              </a:spcAft>
              <a:buNone/>
            </a:pPr>
            <a:r>
              <a:rPr lang="en-IE" b="1" u="sng" dirty="0"/>
              <a:t>AMIF Thematic Facility: </a:t>
            </a:r>
            <a:r>
              <a:rPr kumimoji="0" lang="en-IE" sz="1800" b="0" i="0" u="sng" strike="noStrike" kern="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Asylum, Migration and Integration Fund (2021-2027) - European Commission (europa.eu)</a:t>
            </a:r>
            <a:r>
              <a:rPr kumimoji="0" lang="en-I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endParaRPr lang="en-IE" dirty="0"/>
          </a:p>
          <a:p>
            <a:pPr marL="0" indent="0">
              <a:spcAft>
                <a:spcPts val="600"/>
              </a:spcAft>
              <a:buNone/>
            </a:pPr>
            <a:r>
              <a:rPr lang="en-IE" u="sng" dirty="0"/>
              <a:t>WHEN</a:t>
            </a:r>
            <a:r>
              <a:rPr lang="en-IE" dirty="0"/>
              <a:t> to apply?</a:t>
            </a:r>
          </a:p>
          <a:p>
            <a:pPr>
              <a:spcAft>
                <a:spcPts val="600"/>
              </a:spcAft>
            </a:pPr>
            <a:r>
              <a:rPr lang="en-IE" dirty="0"/>
              <a:t>Follow the </a:t>
            </a:r>
            <a:r>
              <a:rPr lang="en-IE" dirty="0">
                <a:hlinkClick r:id="rId4"/>
              </a:rPr>
              <a:t>Funding and tenders portal </a:t>
            </a:r>
            <a:r>
              <a:rPr lang="en-IE" dirty="0"/>
              <a:t>regularly </a:t>
            </a:r>
          </a:p>
          <a:p>
            <a:pPr>
              <a:spcAft>
                <a:spcPts val="600"/>
              </a:spcAft>
            </a:pPr>
            <a:r>
              <a:rPr lang="en-IE" b="1" dirty="0"/>
              <a:t>A minimum of 4 months </a:t>
            </a:r>
            <a:r>
              <a:rPr lang="en-IE" dirty="0"/>
              <a:t>between publication and submission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u="sng" dirty="0"/>
              <a:t>HOW</a:t>
            </a:r>
            <a:r>
              <a:rPr lang="en-US" dirty="0"/>
              <a:t> to apply?</a:t>
            </a:r>
          </a:p>
          <a:p>
            <a:pPr>
              <a:spcAft>
                <a:spcPts val="600"/>
              </a:spcAft>
            </a:pPr>
            <a:r>
              <a:rPr lang="en-IE" dirty="0"/>
              <a:t>Proposals are submitted electronically through the Funding and tender page</a:t>
            </a:r>
          </a:p>
          <a:p>
            <a:pPr>
              <a:spcAft>
                <a:spcPts val="600"/>
              </a:spcAft>
            </a:pPr>
            <a:r>
              <a:rPr lang="en-IE" dirty="0"/>
              <a:t>You need to register on the Participant Register and have an EU login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IE" dirty="0"/>
              <a:t>Available information at - </a:t>
            </a:r>
            <a:r>
              <a:rPr lang="en-US" dirty="0">
                <a:hlinkClick r:id="rId5"/>
              </a:rPr>
              <a:t>How to participate (europa.eu)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9104" y="90461"/>
            <a:ext cx="10515600" cy="757382"/>
          </a:xfrm>
        </p:spPr>
        <p:txBody>
          <a:bodyPr/>
          <a:lstStyle/>
          <a:p>
            <a:r>
              <a:rPr lang="en-US" sz="3600" dirty="0"/>
              <a:t>AMIF </a:t>
            </a:r>
          </a:p>
        </p:txBody>
      </p:sp>
    </p:spTree>
    <p:extLst>
      <p:ext uri="{BB962C8B-B14F-4D97-AF65-F5344CB8AC3E}">
        <p14:creationId xmlns:p14="http://schemas.microsoft.com/office/powerpoint/2010/main" val="2286280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8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76767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6" name="Google Shape;296;p8"/>
          <p:cNvSpPr txBox="1">
            <a:spLocks noGrp="1"/>
          </p:cNvSpPr>
          <p:nvPr>
            <p:ph type="title"/>
          </p:nvPr>
        </p:nvSpPr>
        <p:spPr>
          <a:xfrm>
            <a:off x="912614" y="150351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dirty="0"/>
              <a:t>Other sources of funding</a:t>
            </a:r>
            <a:endParaRPr dirty="0"/>
          </a:p>
        </p:txBody>
      </p:sp>
      <p:sp>
        <p:nvSpPr>
          <p:cNvPr id="297" name="Google Shape;297;p8"/>
          <p:cNvSpPr txBox="1">
            <a:spLocks noGrp="1"/>
          </p:cNvSpPr>
          <p:nvPr>
            <p:ph type="body" idx="1"/>
          </p:nvPr>
        </p:nvSpPr>
        <p:spPr>
          <a:xfrm>
            <a:off x="912614" y="1346024"/>
            <a:ext cx="10902303" cy="496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/>
            <a:r>
              <a:rPr lang="en-US" sz="3000" b="1" dirty="0"/>
              <a:t>National </a:t>
            </a:r>
            <a:r>
              <a:rPr lang="en-US" sz="3000" b="1" dirty="0" err="1"/>
              <a:t>Bugets</a:t>
            </a:r>
            <a:endParaRPr lang="en-US" sz="3000" b="1" dirty="0"/>
          </a:p>
          <a:p>
            <a:pPr marL="342900" indent="-342900"/>
            <a:endParaRPr lang="en-US" sz="3000" b="1" dirty="0"/>
          </a:p>
          <a:p>
            <a:pPr marL="342900" indent="-342900"/>
            <a:r>
              <a:rPr lang="en-US" sz="3000" b="1" dirty="0"/>
              <a:t>Other EU funds</a:t>
            </a:r>
            <a:r>
              <a:rPr lang="en-US" sz="3000" dirty="0"/>
              <a:t>: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hlinkClick r:id="rId3"/>
              </a:rPr>
              <a:t>Cohesion policy funds</a:t>
            </a:r>
            <a:r>
              <a:rPr lang="en-US" sz="2400" dirty="0"/>
              <a:t> (</a:t>
            </a:r>
            <a:r>
              <a:rPr lang="en-US" sz="2400" dirty="0">
                <a:hlinkClick r:id="rId4"/>
              </a:rPr>
              <a:t>ESF</a:t>
            </a:r>
            <a:r>
              <a:rPr lang="en-US" sz="2400">
                <a:hlinkClick r:id="rId4"/>
              </a:rPr>
              <a:t>+</a:t>
            </a:r>
            <a:r>
              <a:rPr lang="en-US" sz="2400"/>
              <a:t>,</a:t>
            </a:r>
            <a:r>
              <a:rPr lang="en-US" sz="2400" dirty="0"/>
              <a:t> </a:t>
            </a:r>
            <a:r>
              <a:rPr lang="en-US" sz="2400">
                <a:hlinkClick r:id="rId5"/>
              </a:rPr>
              <a:t>ERDF</a:t>
            </a:r>
            <a:r>
              <a:rPr lang="en-US" sz="2400" dirty="0"/>
              <a:t>)</a:t>
            </a: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Recovery and Resilience Facility </a:t>
            </a: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Horizon Europe</a:t>
            </a: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Digital Europe</a:t>
            </a: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6266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2F939C-33B6-0E34-654F-8729F0DA5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EU’s key funding </a:t>
            </a:r>
            <a:r>
              <a:rPr lang="en-IE"/>
              <a:t>programme</a:t>
            </a:r>
            <a:r>
              <a:rPr lang="en-US"/>
              <a:t> for research and innovation</a:t>
            </a:r>
          </a:p>
          <a:p>
            <a:r>
              <a:rPr lang="en-US"/>
              <a:t>The indicative funding amount for Horizon Europe for the period 2021-2027 is EUR 93.5 billion</a:t>
            </a:r>
          </a:p>
          <a:p>
            <a:r>
              <a:rPr lang="en-US"/>
              <a:t>Cluster 2 – Culture, Creativity and Inclusive Society</a:t>
            </a:r>
          </a:p>
          <a:p>
            <a:pPr lvl="1"/>
            <a:r>
              <a:rPr lang="en-US"/>
              <a:t>Destination: Innovative Research on Social and Economic Transformations</a:t>
            </a:r>
          </a:p>
          <a:p>
            <a:pPr lvl="1"/>
            <a:r>
              <a:rPr lang="en-US"/>
              <a:t>Destination: Innovative Research on Democracy and Governance</a:t>
            </a:r>
          </a:p>
          <a:p>
            <a:endParaRPr lang="en-I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FA5610-8F8D-019B-296D-990645FAC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Horizon Europe</a:t>
            </a:r>
          </a:p>
        </p:txBody>
      </p:sp>
    </p:spTree>
    <p:extLst>
      <p:ext uri="{BB962C8B-B14F-4D97-AF65-F5344CB8AC3E}">
        <p14:creationId xmlns:p14="http://schemas.microsoft.com/office/powerpoint/2010/main" val="3090118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0E74F9-99DE-5A83-278B-B8F79E138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Example of Horizon Research Projects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D05685-9632-ED39-2451-BDAC393B9D1D}"/>
              </a:ext>
            </a:extLst>
          </p:cNvPr>
          <p:cNvSpPr/>
          <p:nvPr/>
        </p:nvSpPr>
        <p:spPr>
          <a:xfrm>
            <a:off x="1367709" y="1676400"/>
            <a:ext cx="3876040" cy="242824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MIICT - ICT Enabled Public Services for Migration</a:t>
            </a:r>
            <a:endParaRPr lang="en-IE" b="1">
              <a:solidFill>
                <a:schemeClr val="bg1"/>
              </a:solidFill>
            </a:endParaRPr>
          </a:p>
          <a:p>
            <a:pPr algn="ctr"/>
            <a:endParaRPr lang="en-IE" b="1">
              <a:solidFill>
                <a:schemeClr val="bg1"/>
              </a:solidFill>
            </a:endParaRPr>
          </a:p>
          <a:p>
            <a:pPr algn="ctr"/>
            <a:r>
              <a:rPr lang="en-IE" i="1"/>
              <a:t>Create ICTs with migrants and refugees to ensure that their needs and those of the public services organisations are identified, analysed and eventually met.</a:t>
            </a:r>
            <a:endParaRPr lang="en-IE" b="1" i="1"/>
          </a:p>
          <a:p>
            <a:pPr algn="ctr"/>
            <a:endParaRPr lang="en-IE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1236696-C96B-FBAC-7AD8-546489531AF5}"/>
              </a:ext>
            </a:extLst>
          </p:cNvPr>
          <p:cNvSpPr/>
          <p:nvPr/>
        </p:nvSpPr>
        <p:spPr>
          <a:xfrm>
            <a:off x="5384800" y="1676400"/>
            <a:ext cx="3992880" cy="24282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REROOT - Arrival infrastructures as sites of integration for recent newcomers</a:t>
            </a:r>
            <a:endParaRPr lang="en-IE" b="1">
              <a:solidFill>
                <a:schemeClr val="bg1"/>
              </a:solidFill>
            </a:endParaRPr>
          </a:p>
          <a:p>
            <a:pPr algn="ctr"/>
            <a:endParaRPr lang="en-IE" b="1">
              <a:solidFill>
                <a:schemeClr val="bg1"/>
              </a:solidFill>
            </a:endParaRPr>
          </a:p>
          <a:p>
            <a:pPr algn="ctr"/>
            <a:r>
              <a:rPr lang="en-IE" i="1"/>
              <a:t>Interactions, knowledge transfer and resources shared between first-comers and latecomers as well as established practices through the post-2015 migration arrival processes.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C986065-8733-A46D-668D-6C722AAEC8A4}"/>
              </a:ext>
            </a:extLst>
          </p:cNvPr>
          <p:cNvSpPr/>
          <p:nvPr/>
        </p:nvSpPr>
        <p:spPr>
          <a:xfrm>
            <a:off x="3388360" y="4198674"/>
            <a:ext cx="3992880" cy="24282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WELCOME – Multiple Intelligent Conversation Agent Services for Reception, Management and Integration of Third Country Nationals in the EU</a:t>
            </a:r>
            <a:endParaRPr lang="en-IE" b="1">
              <a:solidFill>
                <a:schemeClr val="bg1"/>
              </a:solidFill>
            </a:endParaRPr>
          </a:p>
          <a:p>
            <a:pPr algn="ctr"/>
            <a:endParaRPr lang="en-IE"/>
          </a:p>
          <a:p>
            <a:pPr algn="ctr"/>
            <a:r>
              <a:rPr lang="en-IE" i="1"/>
              <a:t>Adoption of chatbots to act as dedicated personalised assistants of migrants in contexts of registration, orientation, language teaching, civic education, and social and societal inclusion.</a:t>
            </a:r>
          </a:p>
        </p:txBody>
      </p:sp>
    </p:spTree>
    <p:extLst>
      <p:ext uri="{BB962C8B-B14F-4D97-AF65-F5344CB8AC3E}">
        <p14:creationId xmlns:p14="http://schemas.microsoft.com/office/powerpoint/2010/main" val="34787424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B34615-33EF-8FB7-23AB-C24CA1CFE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EU funding </a:t>
            </a:r>
            <a:r>
              <a:rPr lang="en-IE"/>
              <a:t>programme</a:t>
            </a:r>
            <a:r>
              <a:rPr lang="en-US"/>
              <a:t> focused on bringing </a:t>
            </a:r>
            <a:r>
              <a:rPr lang="en-US" b="1"/>
              <a:t>digital technology </a:t>
            </a:r>
            <a:r>
              <a:rPr lang="en-US"/>
              <a:t>to </a:t>
            </a:r>
            <a:r>
              <a:rPr lang="en-IE"/>
              <a:t>businesses</a:t>
            </a:r>
            <a:r>
              <a:rPr lang="en-US"/>
              <a:t>, citizens and </a:t>
            </a:r>
            <a:r>
              <a:rPr lang="en-US" b="1"/>
              <a:t>public administrations</a:t>
            </a:r>
            <a:r>
              <a:rPr lang="en-US"/>
              <a:t>. </a:t>
            </a:r>
          </a:p>
          <a:p>
            <a:r>
              <a:rPr lang="en-US"/>
              <a:t>It provides </a:t>
            </a:r>
            <a:r>
              <a:rPr lang="en-US" b="1"/>
              <a:t>strategic funding</a:t>
            </a:r>
            <a:r>
              <a:rPr lang="en-US"/>
              <a:t> to answer challenges, supporting projects in key </a:t>
            </a:r>
            <a:r>
              <a:rPr lang="en-US" b="1"/>
              <a:t>capacity areas</a:t>
            </a:r>
            <a:r>
              <a:rPr lang="en-US"/>
              <a:t>.</a:t>
            </a:r>
          </a:p>
          <a:p>
            <a:r>
              <a:rPr lang="en-US"/>
              <a:t>Establishes the </a:t>
            </a:r>
            <a:r>
              <a:rPr lang="en-IE"/>
              <a:t>European </a:t>
            </a:r>
            <a:r>
              <a:rPr lang="en-IE" b="1"/>
              <a:t>Digital Innovation Hubs </a:t>
            </a:r>
            <a:r>
              <a:rPr lang="en-IE"/>
              <a:t>(EDIHs)</a:t>
            </a:r>
          </a:p>
          <a:p>
            <a:r>
              <a:rPr lang="en-IE">
                <a:hlinkClick r:id="rId2"/>
              </a:rPr>
              <a:t>Tenders and Calls Portal</a:t>
            </a:r>
            <a:endParaRPr lang="en-I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C1B6EA-7BE4-1C54-803E-0133029AE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Digital Europe</a:t>
            </a:r>
          </a:p>
        </p:txBody>
      </p:sp>
    </p:spTree>
    <p:extLst>
      <p:ext uri="{BB962C8B-B14F-4D97-AF65-F5344CB8AC3E}">
        <p14:creationId xmlns:p14="http://schemas.microsoft.com/office/powerpoint/2010/main" val="2967134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AE518-597F-CE89-9999-8660D9920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615" y="2423261"/>
            <a:ext cx="10676038" cy="2387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BE" dirty="0" err="1"/>
              <a:t>Your</a:t>
            </a:r>
            <a:r>
              <a:rPr lang="fr-BE" dirty="0"/>
              <a:t> Feedback:</a:t>
            </a:r>
            <a:br>
              <a:rPr lang="fr-BE" dirty="0"/>
            </a:br>
            <a:r>
              <a:rPr lang="fr-BE" sz="4000" dirty="0">
                <a:solidFill>
                  <a:schemeClr val="bg1"/>
                </a:solidFill>
              </a:rPr>
              <a:t> </a:t>
            </a:r>
            <a:br>
              <a:rPr lang="fr-BE" sz="4000" dirty="0">
                <a:solidFill>
                  <a:schemeClr val="bg1"/>
                </a:solidFill>
              </a:rPr>
            </a:br>
            <a:r>
              <a:rPr lang="fr-BE" sz="4000" dirty="0" err="1">
                <a:solidFill>
                  <a:schemeClr val="bg1"/>
                </a:solidFill>
              </a:rPr>
              <a:t>priorities</a:t>
            </a:r>
            <a:r>
              <a:rPr lang="fr-BE" sz="4000" dirty="0">
                <a:solidFill>
                  <a:schemeClr val="bg1"/>
                </a:solidFill>
              </a:rPr>
              <a:t>, challenges, </a:t>
            </a:r>
            <a:r>
              <a:rPr lang="fr-BE" sz="4000" dirty="0" err="1">
                <a:solidFill>
                  <a:schemeClr val="bg1"/>
                </a:solidFill>
              </a:rPr>
              <a:t>needs</a:t>
            </a:r>
            <a:r>
              <a:rPr lang="fr-BE" sz="4000" dirty="0">
                <a:solidFill>
                  <a:schemeClr val="bg1"/>
                </a:solidFill>
              </a:rPr>
              <a:t> (</a:t>
            </a:r>
            <a:r>
              <a:rPr lang="fr-BE" sz="4000" dirty="0" err="1">
                <a:solidFill>
                  <a:schemeClr val="bg1"/>
                </a:solidFill>
              </a:rPr>
              <a:t>financial</a:t>
            </a:r>
            <a:r>
              <a:rPr lang="fr-BE" sz="4000" dirty="0">
                <a:solidFill>
                  <a:schemeClr val="bg1"/>
                </a:solidFill>
              </a:rPr>
              <a:t>, HR, networking…), </a:t>
            </a:r>
            <a:r>
              <a:rPr lang="fr-BE" sz="4000" dirty="0" err="1">
                <a:solidFill>
                  <a:schemeClr val="bg1"/>
                </a:solidFill>
              </a:rPr>
              <a:t>bottlenecks</a:t>
            </a:r>
            <a:r>
              <a:rPr lang="fr-BE" sz="4000" dirty="0">
                <a:solidFill>
                  <a:schemeClr val="bg1"/>
                </a:solidFill>
              </a:rPr>
              <a:t>… </a:t>
            </a:r>
            <a:br>
              <a:rPr lang="fr-BE" sz="4000" dirty="0">
                <a:solidFill>
                  <a:schemeClr val="bg1"/>
                </a:solidFill>
              </a:rPr>
            </a:b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18690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20958-FF0E-5C85-570E-9E60A7690F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/>
              <a:t>DG HOME Funds</a:t>
            </a:r>
          </a:p>
        </p:txBody>
      </p:sp>
    </p:spTree>
    <p:extLst>
      <p:ext uri="{BB962C8B-B14F-4D97-AF65-F5344CB8AC3E}">
        <p14:creationId xmlns:p14="http://schemas.microsoft.com/office/powerpoint/2010/main" val="2189543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37E50F-E46B-B4BC-37FF-C942A814D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197" y="233221"/>
            <a:ext cx="10515600" cy="782357"/>
          </a:xfrm>
        </p:spPr>
        <p:txBody>
          <a:bodyPr/>
          <a:lstStyle/>
          <a:p>
            <a:r>
              <a:rPr lang="en-IE"/>
              <a:t>Home Affairs Funds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818215-8042-0217-9C03-BC010289B353}"/>
              </a:ext>
            </a:extLst>
          </p:cNvPr>
          <p:cNvGrpSpPr/>
          <p:nvPr/>
        </p:nvGrpSpPr>
        <p:grpSpPr>
          <a:xfrm>
            <a:off x="2290598" y="1438779"/>
            <a:ext cx="6126036" cy="4645417"/>
            <a:chOff x="2290598" y="1438779"/>
            <a:chExt cx="6126036" cy="4645417"/>
          </a:xfrm>
        </p:grpSpPr>
        <p:pic>
          <p:nvPicPr>
            <p:cNvPr id="1026" name="Picture 2" descr="Picture 1823522012, Picture">
              <a:extLst>
                <a:ext uri="{FF2B5EF4-FFF2-40B4-BE49-F238E27FC236}">
                  <a16:creationId xmlns:a16="http://schemas.microsoft.com/office/drawing/2014/main" id="{1C505BEF-9D45-8104-E773-465E7B03AF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598" y="2567679"/>
              <a:ext cx="6126036" cy="3516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Text Box 1693858933, Textbox">
              <a:extLst>
                <a:ext uri="{FF2B5EF4-FFF2-40B4-BE49-F238E27FC236}">
                  <a16:creationId xmlns:a16="http://schemas.microsoft.com/office/drawing/2014/main" id="{C7709505-082F-BD7B-0F60-1A39B93240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310" y="1438779"/>
              <a:ext cx="3457575" cy="904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34127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3440" y="372324"/>
            <a:ext cx="10526159" cy="850498"/>
          </a:xfrm>
        </p:spPr>
        <p:txBody>
          <a:bodyPr/>
          <a:lstStyle/>
          <a:p>
            <a:br>
              <a:rPr lang="en-IE" b="1" dirty="0"/>
            </a:br>
            <a:br>
              <a:rPr lang="en-IE" b="1" dirty="0"/>
            </a:br>
            <a:r>
              <a:rPr lang="en-IE" dirty="0"/>
              <a:t>The legal bases 2021–2027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03664" y="1486332"/>
          <a:ext cx="10475935" cy="4515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9879">
                  <a:extLst>
                    <a:ext uri="{9D8B030D-6E8A-4147-A177-3AD203B41FA5}">
                      <a16:colId xmlns:a16="http://schemas.microsoft.com/office/drawing/2014/main" val="399530617"/>
                    </a:ext>
                  </a:extLst>
                </a:gridCol>
                <a:gridCol w="6036056">
                  <a:extLst>
                    <a:ext uri="{9D8B030D-6E8A-4147-A177-3AD203B41FA5}">
                      <a16:colId xmlns:a16="http://schemas.microsoft.com/office/drawing/2014/main" val="3497949328"/>
                    </a:ext>
                  </a:extLst>
                </a:gridCol>
              </a:tblGrid>
              <a:tr h="659445">
                <a:tc>
                  <a:txBody>
                    <a:bodyPr/>
                    <a:lstStyle/>
                    <a:p>
                      <a:pPr algn="ctr"/>
                      <a:r>
                        <a:rPr lang="fr-BE" sz="2000" b="1" err="1">
                          <a:solidFill>
                            <a:schemeClr val="bg1"/>
                          </a:solidFill>
                        </a:rPr>
                        <a:t>Fund</a:t>
                      </a:r>
                      <a:endParaRPr lang="fr-BE" sz="2000" b="1">
                        <a:solidFill>
                          <a:schemeClr val="bg1"/>
                        </a:solidFill>
                      </a:endParaRPr>
                    </a:p>
                  </a:txBody>
                  <a:tcPr marL="126000" marR="126000" marT="126000" marB="12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Specific Objectives</a:t>
                      </a:r>
                      <a:endParaRPr lang="fr-BE" sz="2000" b="1">
                        <a:solidFill>
                          <a:schemeClr val="bg1"/>
                        </a:solidFill>
                      </a:endParaRPr>
                    </a:p>
                  </a:txBody>
                  <a:tcPr marL="126000" marR="126000" marT="126000" marB="126000" anchor="ctr"/>
                </a:tc>
                <a:extLst>
                  <a:ext uri="{0D108BD9-81ED-4DB2-BD59-A6C34878D82A}">
                    <a16:rowId xmlns:a16="http://schemas.microsoft.com/office/drawing/2014/main" val="3843937237"/>
                  </a:ext>
                </a:extLst>
              </a:tr>
              <a:tr h="1295288">
                <a:tc>
                  <a:txBody>
                    <a:bodyPr/>
                    <a:lstStyle/>
                    <a:p>
                      <a:r>
                        <a:rPr lang="fr-BE" sz="2800" b="1" err="1">
                          <a:solidFill>
                            <a:srgbClr val="000000"/>
                          </a:solidFill>
                        </a:rPr>
                        <a:t>Asylum</a:t>
                      </a:r>
                      <a:r>
                        <a:rPr lang="fr-BE" sz="2800" b="1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fr-BE" sz="2800" b="1" baseline="0">
                          <a:solidFill>
                            <a:srgbClr val="000000"/>
                          </a:solidFill>
                        </a:rPr>
                        <a:t> Migration and </a:t>
                      </a:r>
                      <a:r>
                        <a:rPr lang="fr-BE" sz="2800" b="1" baseline="0" err="1">
                          <a:solidFill>
                            <a:srgbClr val="000000"/>
                          </a:solidFill>
                        </a:rPr>
                        <a:t>Integration</a:t>
                      </a:r>
                      <a:r>
                        <a:rPr lang="fr-BE" sz="2800" b="1" baseline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fr-BE" sz="2800" b="1" baseline="0" err="1">
                          <a:solidFill>
                            <a:srgbClr val="000000"/>
                          </a:solidFill>
                        </a:rPr>
                        <a:t>Fund</a:t>
                      </a:r>
                      <a:r>
                        <a:rPr lang="fr-BE" sz="2800" b="1" baseline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fr-BE" sz="2800" b="1" baseline="0">
                          <a:solidFill>
                            <a:srgbClr val="FF0000"/>
                          </a:solidFill>
                        </a:rPr>
                        <a:t>AMIF</a:t>
                      </a:r>
                      <a:r>
                        <a:rPr lang="fr-BE" sz="2800" b="1" baseline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fr-BE" sz="2800" b="1">
                        <a:solidFill>
                          <a:srgbClr val="000000"/>
                        </a:solidFill>
                      </a:endParaRPr>
                    </a:p>
                  </a:txBody>
                  <a:tcPr marL="126000" marR="126000" marT="126000" marB="12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000000"/>
                          </a:solidFill>
                        </a:rPr>
                        <a:t>Common European Asylum System</a:t>
                      </a:r>
                      <a:r>
                        <a:rPr lang="en-US" sz="2400" b="0" baseline="0">
                          <a:solidFill>
                            <a:srgbClr val="000000"/>
                          </a:solidFill>
                        </a:rPr>
                        <a:t> – Legal migration and Integration – Return and Readmission – Solidarity</a:t>
                      </a:r>
                      <a:endParaRPr lang="fr-BE" sz="2400" b="0">
                        <a:solidFill>
                          <a:srgbClr val="000000"/>
                        </a:solidFill>
                      </a:endParaRPr>
                    </a:p>
                  </a:txBody>
                  <a:tcPr marL="126000" marR="126000" marT="126000" marB="126000" anchor="ctr"/>
                </a:tc>
                <a:extLst>
                  <a:ext uri="{0D108BD9-81ED-4DB2-BD59-A6C34878D82A}">
                    <a16:rowId xmlns:a16="http://schemas.microsoft.com/office/drawing/2014/main" val="3707225703"/>
                  </a:ext>
                </a:extLst>
              </a:tr>
              <a:tr h="1157265">
                <a:tc>
                  <a:txBody>
                    <a:bodyPr/>
                    <a:lstStyle/>
                    <a:p>
                      <a:r>
                        <a:rPr lang="fr-BE" sz="2800" b="1">
                          <a:solidFill>
                            <a:srgbClr val="000000"/>
                          </a:solidFill>
                        </a:rPr>
                        <a:t>Border Management and Visa Instrument (</a:t>
                      </a:r>
                      <a:r>
                        <a:rPr lang="fr-BE" sz="2800" b="1">
                          <a:solidFill>
                            <a:srgbClr val="FF0000"/>
                          </a:solidFill>
                        </a:rPr>
                        <a:t>BMVI</a:t>
                      </a:r>
                      <a:r>
                        <a:rPr lang="fr-BE" sz="2800" b="1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</a:txBody>
                  <a:tcPr marL="126000" marR="126000" marT="126000" marB="12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b="0">
                          <a:solidFill>
                            <a:srgbClr val="000000"/>
                          </a:solidFill>
                        </a:rPr>
                        <a:t>Border management at</a:t>
                      </a:r>
                      <a:r>
                        <a:rPr lang="fr-BE" sz="2400" b="0" baseline="0">
                          <a:solidFill>
                            <a:srgbClr val="000000"/>
                          </a:solidFill>
                        </a:rPr>
                        <a:t> the </a:t>
                      </a:r>
                      <a:r>
                        <a:rPr lang="fr-BE" sz="2400" b="0" baseline="0" err="1">
                          <a:solidFill>
                            <a:srgbClr val="000000"/>
                          </a:solidFill>
                        </a:rPr>
                        <a:t>external</a:t>
                      </a:r>
                      <a:r>
                        <a:rPr lang="fr-BE" sz="2400" b="0" baseline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fr-BE" sz="2400" b="0" baseline="0" err="1">
                          <a:solidFill>
                            <a:srgbClr val="000000"/>
                          </a:solidFill>
                        </a:rPr>
                        <a:t>borders</a:t>
                      </a:r>
                      <a:r>
                        <a:rPr lang="fr-BE" sz="2400" b="0" baseline="0">
                          <a:solidFill>
                            <a:srgbClr val="000000"/>
                          </a:solidFill>
                        </a:rPr>
                        <a:t> – Common visa </a:t>
                      </a:r>
                      <a:r>
                        <a:rPr lang="fr-BE" sz="2400" b="0" baseline="0" err="1">
                          <a:solidFill>
                            <a:srgbClr val="000000"/>
                          </a:solidFill>
                        </a:rPr>
                        <a:t>policy</a:t>
                      </a:r>
                      <a:endParaRPr lang="fr-BE" sz="2400" b="0">
                        <a:solidFill>
                          <a:srgbClr val="000000"/>
                        </a:solidFill>
                      </a:endParaRPr>
                    </a:p>
                  </a:txBody>
                  <a:tcPr marL="126000" marR="126000" marT="126000" marB="126000" anchor="ctr"/>
                </a:tc>
                <a:extLst>
                  <a:ext uri="{0D108BD9-81ED-4DB2-BD59-A6C34878D82A}">
                    <a16:rowId xmlns:a16="http://schemas.microsoft.com/office/drawing/2014/main" val="1162372297"/>
                  </a:ext>
                </a:extLst>
              </a:tr>
              <a:tr h="1295288">
                <a:tc>
                  <a:txBody>
                    <a:bodyPr/>
                    <a:lstStyle/>
                    <a:p>
                      <a:r>
                        <a:rPr lang="fr-BE" sz="2800" b="1" err="1">
                          <a:solidFill>
                            <a:srgbClr val="000000"/>
                          </a:solidFill>
                        </a:rPr>
                        <a:t>Internal</a:t>
                      </a:r>
                      <a:r>
                        <a:rPr lang="fr-BE" sz="2800" b="1">
                          <a:solidFill>
                            <a:srgbClr val="000000"/>
                          </a:solidFill>
                        </a:rPr>
                        <a:t> Security </a:t>
                      </a:r>
                      <a:r>
                        <a:rPr lang="fr-BE" sz="2800" b="1" err="1">
                          <a:solidFill>
                            <a:srgbClr val="000000"/>
                          </a:solidFill>
                        </a:rPr>
                        <a:t>Fund</a:t>
                      </a:r>
                      <a:endParaRPr lang="fr-BE" sz="2800" b="1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fr-BE" sz="2800" b="1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fr-BE" sz="2800" b="1">
                          <a:solidFill>
                            <a:srgbClr val="FF0000"/>
                          </a:solidFill>
                        </a:rPr>
                        <a:t>ISF</a:t>
                      </a:r>
                      <a:r>
                        <a:rPr lang="fr-BE" sz="2800" b="1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</a:txBody>
                  <a:tcPr marL="126000" marR="126000" marT="126000" marB="12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b="0">
                          <a:solidFill>
                            <a:srgbClr val="000000"/>
                          </a:solidFill>
                        </a:rPr>
                        <a:t>Exchange of information – Cross-border </a:t>
                      </a:r>
                      <a:r>
                        <a:rPr lang="fr-BE" sz="2400" b="0" err="1">
                          <a:solidFill>
                            <a:srgbClr val="000000"/>
                          </a:solidFill>
                        </a:rPr>
                        <a:t>cooperation</a:t>
                      </a:r>
                      <a:r>
                        <a:rPr lang="fr-BE" sz="2400" b="0">
                          <a:solidFill>
                            <a:srgbClr val="000000"/>
                          </a:solidFill>
                        </a:rPr>
                        <a:t> – </a:t>
                      </a:r>
                      <a:r>
                        <a:rPr lang="fr-BE" sz="2400" b="0" err="1">
                          <a:solidFill>
                            <a:srgbClr val="000000"/>
                          </a:solidFill>
                        </a:rPr>
                        <a:t>Member</a:t>
                      </a:r>
                      <a:r>
                        <a:rPr lang="fr-BE" sz="2400" b="0" baseline="0">
                          <a:solidFill>
                            <a:srgbClr val="000000"/>
                          </a:solidFill>
                        </a:rPr>
                        <a:t> States’ </a:t>
                      </a:r>
                      <a:r>
                        <a:rPr lang="fr-BE" sz="2400" b="0" baseline="0" err="1">
                          <a:solidFill>
                            <a:srgbClr val="000000"/>
                          </a:solidFill>
                        </a:rPr>
                        <a:t>capabilities</a:t>
                      </a:r>
                      <a:r>
                        <a:rPr lang="fr-BE" sz="2400" b="0" baseline="0">
                          <a:solidFill>
                            <a:srgbClr val="000000"/>
                          </a:solidFill>
                        </a:rPr>
                        <a:t> to </a:t>
                      </a:r>
                      <a:r>
                        <a:rPr lang="fr-BE" sz="2400" b="0" baseline="0" err="1">
                          <a:solidFill>
                            <a:srgbClr val="000000"/>
                          </a:solidFill>
                        </a:rPr>
                        <a:t>prevent</a:t>
                      </a:r>
                      <a:r>
                        <a:rPr lang="fr-BE" sz="2400" b="0" baseline="0">
                          <a:solidFill>
                            <a:srgbClr val="000000"/>
                          </a:solidFill>
                        </a:rPr>
                        <a:t>/combat crime </a:t>
                      </a:r>
                      <a:endParaRPr lang="fr-BE" sz="2400" b="0">
                        <a:solidFill>
                          <a:srgbClr val="000000"/>
                        </a:solidFill>
                      </a:endParaRPr>
                    </a:p>
                  </a:txBody>
                  <a:tcPr marL="126000" marR="126000" marT="126000" marB="126000" anchor="ctr"/>
                </a:tc>
                <a:extLst>
                  <a:ext uri="{0D108BD9-81ED-4DB2-BD59-A6C34878D82A}">
                    <a16:rowId xmlns:a16="http://schemas.microsoft.com/office/drawing/2014/main" val="270900442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702040" y="372324"/>
            <a:ext cx="2560320" cy="83099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Internal</a:t>
            </a:r>
            <a:r>
              <a:rPr kumimoji="0" lang="fr-BE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fr-BE" sz="24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policy</a:t>
            </a:r>
            <a:r>
              <a:rPr kumimoji="0" lang="fr-BE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instruments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EA7A50-9758-17A0-20CD-C2E0075BADC5}"/>
              </a:ext>
            </a:extLst>
          </p:cNvPr>
          <p:cNvSpPr txBox="1"/>
          <p:nvPr/>
        </p:nvSpPr>
        <p:spPr>
          <a:xfrm>
            <a:off x="903664" y="6159999"/>
            <a:ext cx="912968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BE" sz="2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The Common Provisions </a:t>
            </a:r>
            <a:r>
              <a:rPr kumimoji="0" lang="fr-BE" sz="2800" b="1" i="0" u="none" strike="noStrike" kern="0" cap="none" spc="0" normalizeH="0" baseline="0" noProof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Regulation</a:t>
            </a:r>
            <a:r>
              <a:rPr kumimoji="0" lang="fr-BE" sz="28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(CPR)</a:t>
            </a:r>
            <a:endParaRPr kumimoji="0" lang="en-IE" sz="2800" b="1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8544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44340763"/>
              </p:ext>
            </p:extLst>
          </p:nvPr>
        </p:nvGraphicFramePr>
        <p:xfrm>
          <a:off x="970722" y="1103262"/>
          <a:ext cx="10515600" cy="4241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5318">
                  <a:extLst>
                    <a:ext uri="{9D8B030D-6E8A-4147-A177-3AD203B41FA5}">
                      <a16:colId xmlns:a16="http://schemas.microsoft.com/office/drawing/2014/main" val="2349364219"/>
                    </a:ext>
                  </a:extLst>
                </a:gridCol>
                <a:gridCol w="5250282">
                  <a:extLst>
                    <a:ext uri="{9D8B030D-6E8A-4147-A177-3AD203B41FA5}">
                      <a16:colId xmlns:a16="http://schemas.microsoft.com/office/drawing/2014/main" val="730893297"/>
                    </a:ext>
                  </a:extLst>
                </a:gridCol>
              </a:tblGrid>
              <a:tr h="420936">
                <a:tc>
                  <a:txBody>
                    <a:bodyPr/>
                    <a:lstStyle/>
                    <a:p>
                      <a:pPr algn="ctr"/>
                      <a:r>
                        <a:rPr lang="fr-BE" sz="2000"/>
                        <a:t>78 MS Programmes (+3 SAC</a:t>
                      </a:r>
                      <a:r>
                        <a:rPr lang="fr-BE" sz="1500" baseline="30000"/>
                        <a:t>(*)</a:t>
                      </a:r>
                      <a:r>
                        <a:rPr lang="fr-BE" sz="2000"/>
                        <a:t>)</a:t>
                      </a:r>
                      <a:endParaRPr lang="en-GB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/>
                        <a:t>1 </a:t>
                      </a:r>
                      <a:r>
                        <a:rPr lang="fr-BE" sz="2000" err="1"/>
                        <a:t>Thematic</a:t>
                      </a:r>
                      <a:r>
                        <a:rPr lang="fr-BE" sz="2000"/>
                        <a:t> Facility</a:t>
                      </a:r>
                      <a:endParaRPr lang="en-GB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618316"/>
                  </a:ext>
                </a:extLst>
              </a:tr>
              <a:tr h="4209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34EA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IE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EC08A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By Member State and by Fund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34EA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BE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3E8F9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IE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3E8F9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 Fund</a:t>
                      </a:r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1819751"/>
                  </a:ext>
                </a:extLst>
              </a:tr>
              <a:tr h="4209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34EA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IE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EC08A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Multiannual (2021 – 2027)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E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3E8F9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Annual or multiannual (2-3 years)</a:t>
                      </a:r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277973"/>
                  </a:ext>
                </a:extLst>
              </a:tr>
              <a:tr h="10685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34EA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IE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EC08A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Programmed and implemented by the Member States (shared management)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E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3E8F9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Programmed by COM, implemented by COM (directly or indirectly) and by the Member States</a:t>
                      </a:r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4546106"/>
                  </a:ext>
                </a:extLst>
              </a:tr>
              <a:tr h="744732">
                <a:tc>
                  <a:txBody>
                    <a:bodyPr/>
                    <a:lstStyle/>
                    <a:p>
                      <a:pPr algn="ctr"/>
                      <a:r>
                        <a:rPr kumimoji="0" lang="en-IE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EC08A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Submitted by the Member States and adopted by the Commission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34EA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IE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3E8F9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Adopted by COM and Member States (Comitology)</a:t>
                      </a:r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739917"/>
                  </a:ext>
                </a:extLst>
              </a:tr>
              <a:tr h="7447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034EA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IE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EC08A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Reflect national strategies &amp; needs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E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3E8F9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Promote actions of high EU added value and transnational cooperation</a:t>
                      </a:r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5454988"/>
                  </a:ext>
                </a:extLst>
              </a:tr>
              <a:tr h="420936">
                <a:tc>
                  <a:txBody>
                    <a:bodyPr/>
                    <a:lstStyle/>
                    <a:p>
                      <a:pPr algn="ctr"/>
                      <a:r>
                        <a:rPr kumimoji="0" lang="en-IE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EC08A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Can be amended (on initiative by the MS)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3E8F9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Can be amended (on initiative by COM)</a:t>
                      </a:r>
                      <a:endParaRPr kumimoji="0" lang="en-GB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D3E8F9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1961390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2" y="159891"/>
            <a:ext cx="10515600" cy="782357"/>
          </a:xfrm>
        </p:spPr>
        <p:txBody>
          <a:bodyPr/>
          <a:lstStyle/>
          <a:p>
            <a:r>
              <a:rPr lang="en-IE" sz="3600"/>
              <a:t>Two strands of programming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256066-3F97-CDB0-A8D8-5FF4C230C1F1}"/>
              </a:ext>
            </a:extLst>
          </p:cNvPr>
          <p:cNvSpPr txBox="1"/>
          <p:nvPr/>
        </p:nvSpPr>
        <p:spPr>
          <a:xfrm>
            <a:off x="885880" y="5344999"/>
            <a:ext cx="9030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(*) Schengen Associated Countries (BMVI): </a:t>
            </a:r>
            <a:r>
              <a:rPr lang="fr-BE" err="1"/>
              <a:t>Switzerland</a:t>
            </a:r>
            <a:r>
              <a:rPr lang="fr-BE"/>
              <a:t>, </a:t>
            </a:r>
            <a:r>
              <a:rPr lang="fr-BE" err="1"/>
              <a:t>Norway</a:t>
            </a:r>
            <a:r>
              <a:rPr lang="fr-BE"/>
              <a:t>, </a:t>
            </a:r>
            <a:r>
              <a:rPr lang="fr-BE" err="1"/>
              <a:t>Iceland</a:t>
            </a:r>
            <a:r>
              <a:rPr lang="fr-BE"/>
              <a:t>, </a:t>
            </a:r>
            <a:r>
              <a:rPr lang="fr-BE" err="1"/>
              <a:t>Liechnstein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81334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0562" y="0"/>
            <a:ext cx="10515600" cy="782357"/>
          </a:xfrm>
        </p:spPr>
        <p:txBody>
          <a:bodyPr/>
          <a:lstStyle/>
          <a:p>
            <a:r>
              <a:rPr lang="en-GB" sz="3600"/>
              <a:t>Implementation modes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34136" y="874038"/>
            <a:ext cx="9035767" cy="5800750"/>
            <a:chOff x="1557639" y="1460268"/>
            <a:chExt cx="8335562" cy="4963580"/>
          </a:xfrm>
        </p:grpSpPr>
        <p:sp>
          <p:nvSpPr>
            <p:cNvPr id="6" name="Rectangle 5"/>
            <p:cNvSpPr/>
            <p:nvPr/>
          </p:nvSpPr>
          <p:spPr>
            <a:xfrm>
              <a:off x="6609408" y="5196935"/>
              <a:ext cx="3259995" cy="12269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180000"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800" b="1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Emergency Assistance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400" b="1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ALL MANAGEMENT MODES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E" sz="16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Flexible emergency response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557639" y="2615069"/>
              <a:ext cx="3361687" cy="23890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180000"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400" b="1" i="0" u="none" strike="noStrike" kern="1200" cap="none" spc="0" normalizeH="0" baseline="0" noProof="0">
                  <a:ln>
                    <a:noFill/>
                  </a:ln>
                  <a:solidFill>
                    <a:srgbClr val="1EC08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SHARED MANAGEMENT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400" b="1" i="0" u="none" strike="noStrike" kern="1200" cap="none" spc="0" normalizeH="0" baseline="0" noProof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C08A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E" sz="16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Priorities laid down for each MS in Programmes covering the whole MFF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C08A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E" sz="16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MS publish and manage the calls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C08A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IE" sz="1600" kern="1200">
                  <a:solidFill>
                    <a:srgbClr val="4D4D4D"/>
                  </a:solidFill>
                  <a:latin typeface="Arial"/>
                </a:rPr>
                <a:t>Reporting obligations (financial and monitoring data) </a:t>
              </a: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3" name="Straight Connector 12"/>
            <p:cNvCxnSpPr>
              <a:cxnSpLocks/>
            </p:cNvCxnSpPr>
            <p:nvPr/>
          </p:nvCxnSpPr>
          <p:spPr>
            <a:xfrm>
              <a:off x="6545696" y="1476273"/>
              <a:ext cx="18391" cy="1546112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cxnSpLocks/>
            </p:cNvCxnSpPr>
            <p:nvPr/>
          </p:nvCxnSpPr>
          <p:spPr>
            <a:xfrm>
              <a:off x="6576415" y="5214326"/>
              <a:ext cx="18391" cy="119213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5969769" y="1460268"/>
              <a:ext cx="531287" cy="4946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25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Thematic Facility</a:t>
              </a:r>
              <a:endParaRPr kumimoji="0" lang="en-GB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564087" y="1463506"/>
              <a:ext cx="3278470" cy="15716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180000"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800" b="1" i="0" u="none" strike="noStrike" kern="1200" cap="none" spc="0" normalizeH="0" baseline="0" noProof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Union Actions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300" b="1" i="0" u="none" strike="noStrike" kern="1200" cap="none" spc="0" normalizeH="0" baseline="0" noProof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DIRECT / INDIRECT MANAGEMENT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34EA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E" sz="16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Transnational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34EA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E" sz="16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High EU added Value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34EA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E" sz="16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Grants and Procurement (calls launched by COM)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34EA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IE" sz="16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4" name="Straight Connector 13"/>
            <p:cNvCxnSpPr>
              <a:cxnSpLocks/>
            </p:cNvCxnSpPr>
            <p:nvPr/>
          </p:nvCxnSpPr>
          <p:spPr>
            <a:xfrm>
              <a:off x="6551960" y="3047916"/>
              <a:ext cx="12127" cy="1068126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6614731" y="3056604"/>
              <a:ext cx="3278470" cy="11220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180000"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800" b="1" i="0" u="none" strike="noStrike" kern="1200" cap="none" spc="0" normalizeH="0" baseline="0" noProof="0">
                  <a:ln>
                    <a:noFill/>
                  </a:ln>
                  <a:solidFill>
                    <a:srgbClr val="1EC08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Specific Actions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400" b="1" i="0" u="none" strike="noStrike" kern="1200" cap="none" spc="0" normalizeH="0" baseline="0" noProof="0">
                  <a:ln>
                    <a:noFill/>
                  </a:ln>
                  <a:solidFill>
                    <a:srgbClr val="1EC08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SHARED MANAGEMENT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1EC08A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E" sz="16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High EU added value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1EC08A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E" sz="16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Additional allocation to MS Prog.</a:t>
              </a: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1832403" y="2223611"/>
            <a:ext cx="0" cy="2741581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041E537-C658-C0BF-3B3D-93DAD6DBA00B}"/>
              </a:ext>
            </a:extLst>
          </p:cNvPr>
          <p:cNvCxnSpPr>
            <a:cxnSpLocks/>
          </p:cNvCxnSpPr>
          <p:nvPr/>
        </p:nvCxnSpPr>
        <p:spPr>
          <a:xfrm>
            <a:off x="7261136" y="4030930"/>
            <a:ext cx="0" cy="12065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400BAE7-9E67-8277-5EAF-7A39811B783B}"/>
              </a:ext>
            </a:extLst>
          </p:cNvPr>
          <p:cNvSpPr/>
          <p:nvPr/>
        </p:nvSpPr>
        <p:spPr>
          <a:xfrm>
            <a:off x="7316034" y="3926191"/>
            <a:ext cx="3553869" cy="13112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80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Solidarity Actions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SHARED MANAGEMENT (Financing Not Linked to Costs)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600" b="0" i="0" u="none" strike="noStrike" kern="1200" cap="none" spc="0" normalizeH="0" baseline="0" noProof="0">
                <a:ln>
                  <a:noFill/>
                </a:ln>
                <a:solidFill>
                  <a:srgbClr val="4D4D4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Resettlement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600" b="0" i="0" u="none" strike="noStrike" kern="1200" cap="none" spc="0" normalizeH="0" baseline="0" noProof="0">
                <a:ln>
                  <a:noFill/>
                </a:ln>
                <a:solidFill>
                  <a:srgbClr val="4D4D4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Relocation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4BD129-DE55-00B1-92FB-E8E8446ED1CF}"/>
              </a:ext>
            </a:extLst>
          </p:cNvPr>
          <p:cNvSpPr/>
          <p:nvPr/>
        </p:nvSpPr>
        <p:spPr>
          <a:xfrm>
            <a:off x="1188161" y="894363"/>
            <a:ext cx="575916" cy="57804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Member States Programmes</a:t>
            </a:r>
            <a:endParaRPr kumimoji="0" lang="en-GB" sz="25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854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4C65EED-42F6-23D4-7CB8-E12776F56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52" y="2646643"/>
            <a:ext cx="10515600" cy="782357"/>
          </a:xfrm>
        </p:spPr>
        <p:txBody>
          <a:bodyPr/>
          <a:lstStyle/>
          <a:p>
            <a:pPr algn="ctr"/>
            <a:r>
              <a:rPr lang="fr-BE" dirty="0"/>
              <a:t>Questions?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47207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F5DB4-6819-35F8-14CF-B8076DA75A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/>
              <a:t>Funding of Reception Centres under AMIF</a:t>
            </a:r>
          </a:p>
        </p:txBody>
      </p:sp>
    </p:spTree>
    <p:extLst>
      <p:ext uri="{BB962C8B-B14F-4D97-AF65-F5344CB8AC3E}">
        <p14:creationId xmlns:p14="http://schemas.microsoft.com/office/powerpoint/2010/main" val="1498775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_accessible_2023.pptx" id="{EC878A57-382A-4C39-A584-1AF0C626172A}" vid="{130AD24A-F7AC-477C-91ED-41AA5CF26920}"/>
    </a:ext>
  </a:extLst>
</a:theme>
</file>

<file path=ppt/theme/theme2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3.xml><?xml version="1.0" encoding="utf-8"?>
<a:theme xmlns:a="http://schemas.openxmlformats.org/drawingml/2006/main" name="2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.potx" id="{4E874F3A-6BB1-4334-AA3C-CB69D53C2FB0}" vid="{CFDAC62F-BBD6-4674-995E-7A3058955A70}"/>
    </a:ext>
  </a:extLst>
</a:theme>
</file>

<file path=ppt/theme/theme4.xml><?xml version="1.0" encoding="utf-8"?>
<a:theme xmlns:a="http://schemas.openxmlformats.org/drawingml/2006/main" name="3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0E4BC88-24AC-431B-95F9-16EE3DA3EBE9}" vid="{8D80B4F7-3850-4D3F-BDF1-21D392859092}"/>
    </a:ext>
  </a:extLst>
</a:theme>
</file>

<file path=ppt/theme/theme5.xml><?xml version="1.0" encoding="utf-8"?>
<a:theme xmlns:a="http://schemas.openxmlformats.org/drawingml/2006/main" name="4_Office Theme">
  <a:themeElements>
    <a:clrScheme name="Transition books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A7D2CB"/>
      </a:accent1>
      <a:accent2>
        <a:srgbClr val="F2D388"/>
      </a:accent2>
      <a:accent3>
        <a:srgbClr val="C98474"/>
      </a:accent3>
      <a:accent4>
        <a:srgbClr val="874C62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_accessible_2023.pptx" id="{EC878A57-382A-4C39-A584-1AF0C626172A}" vid="{130AD24A-F7AC-477C-91ED-41AA5CF2692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57AEE9FFCA994E99699551E0DA16FD" ma:contentTypeVersion="12" ma:contentTypeDescription="Create a new document." ma:contentTypeScope="" ma:versionID="706ed19b18b1194fc3bc7c6d7833c0e7">
  <xsd:schema xmlns:xsd="http://www.w3.org/2001/XMLSchema" xmlns:xs="http://www.w3.org/2001/XMLSchema" xmlns:p="http://schemas.microsoft.com/office/2006/metadata/properties" xmlns:ns3="1129f511-8751-401a-bc91-b2da04521674" xmlns:ns4="449b5e7c-3115-4c79-8b6d-c48ceb84708e" targetNamespace="http://schemas.microsoft.com/office/2006/metadata/properties" ma:root="true" ma:fieldsID="c5e33c3e1d8566d0670b0c6dba64bce1" ns3:_="" ns4:_="">
    <xsd:import namespace="1129f511-8751-401a-bc91-b2da04521674"/>
    <xsd:import namespace="449b5e7c-3115-4c79-8b6d-c48ceb84708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29f511-8751-401a-bc91-b2da045216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9b5e7c-3115-4c79-8b6d-c48ceb84708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129f511-8751-401a-bc91-b2da0452167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D01498-BE85-4C25-B148-BB7E389E2747}">
  <ds:schemaRefs>
    <ds:schemaRef ds:uri="1129f511-8751-401a-bc91-b2da04521674"/>
    <ds:schemaRef ds:uri="449b5e7c-3115-4c79-8b6d-c48ceb84708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EAE0FDF-6D09-4A56-B294-0CF334C62360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1129f511-8751-401a-bc91-b2da04521674"/>
    <ds:schemaRef ds:uri="http://www.w3.org/XML/1998/namespace"/>
    <ds:schemaRef ds:uri="http://schemas.openxmlformats.org/package/2006/metadata/core-properties"/>
    <ds:schemaRef ds:uri="449b5e7c-3115-4c79-8b6d-c48ceb84708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FE7163C-1105-4AE5-908B-63ACDEA7C8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96</TotalTime>
  <Words>1474</Words>
  <Application>Microsoft Office PowerPoint</Application>
  <PresentationFormat>Widescreen</PresentationFormat>
  <Paragraphs>231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Bookman Old Style</vt:lpstr>
      <vt:lpstr>Calibri</vt:lpstr>
      <vt:lpstr>EC Square Sans Pro</vt:lpstr>
      <vt:lpstr>Open Sans</vt:lpstr>
      <vt:lpstr>Open Sans Bold</vt:lpstr>
      <vt:lpstr>Office Theme</vt:lpstr>
      <vt:lpstr>1_Office Theme</vt:lpstr>
      <vt:lpstr>2_Office Theme</vt:lpstr>
      <vt:lpstr>3_Office Theme</vt:lpstr>
      <vt:lpstr>4_Office Theme</vt:lpstr>
      <vt:lpstr>EU Policy Framework and Funding</vt:lpstr>
      <vt:lpstr>Content </vt:lpstr>
      <vt:lpstr>DG HOME Funds</vt:lpstr>
      <vt:lpstr>Home Affairs Funds </vt:lpstr>
      <vt:lpstr>  The legal bases 2021–2027</vt:lpstr>
      <vt:lpstr>Two strands of programming </vt:lpstr>
      <vt:lpstr>Implementation modes</vt:lpstr>
      <vt:lpstr>Questions?</vt:lpstr>
      <vt:lpstr>Funding of Reception Centres under AMIF</vt:lpstr>
      <vt:lpstr>AMIF Specific Objectives (SO)</vt:lpstr>
      <vt:lpstr>Budgetary structure in AMIF</vt:lpstr>
      <vt:lpstr>Strategic Objectives (EUR Billion)</vt:lpstr>
      <vt:lpstr>Questions?</vt:lpstr>
      <vt:lpstr>Pact on Asylum and Migration</vt:lpstr>
      <vt:lpstr>PowerPoint Presentation</vt:lpstr>
      <vt:lpstr>PowerPoint Presentation</vt:lpstr>
      <vt:lpstr>Possibilities for funding (examples, non-exhaustive)</vt:lpstr>
      <vt:lpstr>Building Block 3: “Rethinking Reception”</vt:lpstr>
      <vt:lpstr>Building Block 3: “Rethinking Reception”</vt:lpstr>
      <vt:lpstr>Digital Aspects under the Pact</vt:lpstr>
      <vt:lpstr>PowerPoint Presentation</vt:lpstr>
      <vt:lpstr>Questions?</vt:lpstr>
      <vt:lpstr>Funding Opportunities (Reception, Digitasation)</vt:lpstr>
      <vt:lpstr>AMIF </vt:lpstr>
      <vt:lpstr>Other sources of funding</vt:lpstr>
      <vt:lpstr>Horizon Europe</vt:lpstr>
      <vt:lpstr>Example of Horizon Research Projects</vt:lpstr>
      <vt:lpstr>Digital Europe</vt:lpstr>
      <vt:lpstr>Your Feedback:   priorities, challenges, needs (financial, HR, networking…), bottlenecks… 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Additional sources of funding and support</dc:title>
  <dc:creator>ANTONIOU Alice (HOME)</dc:creator>
  <cp:lastModifiedBy>CASTELLANO Guido (HOME)</cp:lastModifiedBy>
  <cp:revision>8</cp:revision>
  <cp:lastPrinted>2024-04-17T13:02:56Z</cp:lastPrinted>
  <dcterms:created xsi:type="dcterms:W3CDTF">2024-04-16T08:50:26Z</dcterms:created>
  <dcterms:modified xsi:type="dcterms:W3CDTF">2025-05-16T08:23:15Z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0x0101005457AEE9FFCA994E99699551E0DA16FD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2023-09-26T10:27:54Z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5f9041e0-26c3-439f-9557-91c751557f9e</vt:lpwstr>
  </property>
  <property fmtid="{D5CDD505-2E9C-101B-9397-08002B2CF9AE}" pid="9" name="MSIP_Label_6bd9ddd1-4d20-43f6-abfa-fc3c07406f94_ContentBits">
    <vt:lpwstr>0</vt:lpwstr>
  </property>
</Properties>
</file>